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27"/>
  </p:notesMasterIdLst>
  <p:sldIdLst>
    <p:sldId id="256" r:id="rId3"/>
    <p:sldId id="280" r:id="rId4"/>
    <p:sldId id="291" r:id="rId5"/>
    <p:sldId id="257" r:id="rId6"/>
    <p:sldId id="267" r:id="rId7"/>
    <p:sldId id="268" r:id="rId8"/>
    <p:sldId id="272" r:id="rId9"/>
    <p:sldId id="269" r:id="rId10"/>
    <p:sldId id="290" r:id="rId11"/>
    <p:sldId id="270" r:id="rId12"/>
    <p:sldId id="281" r:id="rId13"/>
    <p:sldId id="258" r:id="rId14"/>
    <p:sldId id="286" r:id="rId15"/>
    <p:sldId id="297" r:id="rId16"/>
    <p:sldId id="287" r:id="rId17"/>
    <p:sldId id="282" r:id="rId18"/>
    <p:sldId id="289" r:id="rId19"/>
    <p:sldId id="285" r:id="rId20"/>
    <p:sldId id="283" r:id="rId21"/>
    <p:sldId id="294" r:id="rId22"/>
    <p:sldId id="292" r:id="rId23"/>
    <p:sldId id="293" r:id="rId24"/>
    <p:sldId id="295" r:id="rId25"/>
    <p:sldId id="296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478" autoAdjust="0"/>
  </p:normalViewPr>
  <p:slideViewPr>
    <p:cSldViewPr>
      <p:cViewPr varScale="1">
        <p:scale>
          <a:sx n="73" d="100"/>
          <a:sy n="73" d="100"/>
        </p:scale>
        <p:origin x="-10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Rectangl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kumimoji="1" lang="ja-JP" sz="1200"/>
            </a:lvl1pPr>
          </a:lstStyle>
          <a:p>
            <a:fld id="{2447E72A-D913-4DC2-9E0A-E520CE8FCC86}" type="datetimeFigureOut">
              <a:rPr/>
              <a:pPr/>
              <a:t>2006/9/12</a:t>
            </a:fld>
            <a:endParaRPr kumimoji="1" lang="ja-JP"/>
          </a:p>
        </p:txBody>
      </p:sp>
      <p:sp>
        <p:nvSpPr>
          <p:cNvPr id="4" name="Rectangl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kumimoji="1" lang="ja-JP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kumimoji="1" lang="ja-JP" sz="1200"/>
            </a:lvl1pPr>
          </a:lstStyle>
          <a:p>
            <a:fld id="{A5D78FC6-CE17-4259-A63C-DDFC12E048FC}" type="slidenum">
              <a:rPr/>
              <a:pPr/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675355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このたびは自宅ラック勉強会まで遊びに来ていただき、ありがとうございます。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音声系ネットワークを組んでみようということで、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初心者向けのハンズオン大会になっています。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まずは、音声システムの概要を軽くしたいと思います。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次にハンズオン大会でやってみたいことと、システムの簡単な構成を説明します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ja-JP" smtClean="0"/>
              <a:pPr/>
              <a:t>1</a:t>
            </a:fld>
            <a:endParaRPr kumimoji="1" 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三つ目の要素は「電話機」です。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ごく一般的な「アナログ回線用電話機」</a:t>
            </a:r>
            <a:endParaRPr kumimoji="1" lang="en-US" altLang="ja-JP" dirty="0" smtClean="0"/>
          </a:p>
          <a:p>
            <a:r>
              <a:rPr kumimoji="1" lang="ja-JP" altLang="en-US" dirty="0" smtClean="0"/>
              <a:t>かなりマニアックな「</a:t>
            </a:r>
            <a:r>
              <a:rPr kumimoji="1" lang="en-US" altLang="ja-JP" dirty="0" smtClean="0"/>
              <a:t>INS</a:t>
            </a:r>
            <a:r>
              <a:rPr kumimoji="1" lang="ja-JP" altLang="en-US" dirty="0" smtClean="0"/>
              <a:t>用電話機」</a:t>
            </a:r>
            <a:endParaRPr kumimoji="1" lang="en-US" altLang="ja-JP" dirty="0" smtClean="0"/>
          </a:p>
          <a:p>
            <a:r>
              <a:rPr kumimoji="1" lang="en-US" altLang="ja-JP" dirty="0" smtClean="0"/>
              <a:t>PBX</a:t>
            </a:r>
            <a:r>
              <a:rPr kumimoji="1" lang="ja-JP" altLang="en-US" dirty="0" smtClean="0"/>
              <a:t>に接続するための「多機能電話機」などがあります。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IP-PBX</a:t>
            </a:r>
            <a:r>
              <a:rPr kumimoji="1" lang="ja-JP" altLang="en-US" dirty="0" smtClean="0"/>
              <a:t>に接続するタイプの電話機は「</a:t>
            </a:r>
            <a:r>
              <a:rPr kumimoji="1" lang="en-US" altLang="ja-JP" dirty="0" smtClean="0"/>
              <a:t>IP-</a:t>
            </a:r>
            <a:r>
              <a:rPr kumimoji="1" lang="ja-JP" altLang="en-US" dirty="0" smtClean="0"/>
              <a:t>電話機」</a:t>
            </a:r>
            <a:r>
              <a:rPr kumimoji="1" lang="en-US" altLang="ja-JP" dirty="0" smtClean="0"/>
              <a:t>(IP</a:t>
            </a:r>
            <a:r>
              <a:rPr kumimoji="1" lang="ja-JP" altLang="en-US" dirty="0" smtClean="0"/>
              <a:t>フォン</a:t>
            </a:r>
            <a:r>
              <a:rPr kumimoji="1" lang="en-US" altLang="ja-JP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10</a:t>
            </a:fld>
            <a:endParaRPr kumimoji="1" 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さまざまな都合により、</a:t>
            </a:r>
            <a:r>
              <a:rPr kumimoji="1" lang="en-US" altLang="ja-JP" dirty="0" smtClean="0"/>
              <a:t>TCP/IP</a:t>
            </a:r>
            <a:r>
              <a:rPr kumimoji="1" lang="ja-JP" altLang="en-US" dirty="0" smtClean="0"/>
              <a:t>をしゃべらない機器とも</a:t>
            </a:r>
            <a:endParaRPr kumimoji="1" lang="en-US" altLang="ja-JP" dirty="0" smtClean="0"/>
          </a:p>
          <a:p>
            <a:r>
              <a:rPr kumimoji="1" lang="ja-JP" altLang="en-US" dirty="0" smtClean="0"/>
              <a:t>音声通話の必要がでてきます。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レガシー</a:t>
            </a:r>
            <a:r>
              <a:rPr kumimoji="1" lang="en-US" altLang="ja-JP" dirty="0" smtClean="0"/>
              <a:t>PBX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VoIP</a:t>
            </a:r>
            <a:r>
              <a:rPr kumimoji="1" lang="ja-JP" altLang="en-US" dirty="0" smtClean="0"/>
              <a:t>パケットを扱いませんし、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コストの問題から、アナログ電話機をまだ使い続けるところもあります。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そんな音声機器と通信を頑張るのが</a:t>
            </a:r>
            <a:r>
              <a:rPr kumimoji="1" lang="en-US" altLang="ja-JP" dirty="0" smtClean="0"/>
              <a:t>VoIP-GW</a:t>
            </a:r>
            <a:r>
              <a:rPr kumimoji="1" lang="ja-JP" altLang="en-US" dirty="0" err="1" smtClean="0"/>
              <a:t>です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11</a:t>
            </a:fld>
            <a:endParaRPr kumimoji="1" lang="ja-JP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12</a:t>
            </a:fld>
            <a:endParaRPr kumimoji="1" lang="ja-JP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音声系のネットワークは、大きく分類すると三つに分かれます。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普段から利用しているデータ系ネットワークと大きく変わるところはありません。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13</a:t>
            </a:fld>
            <a:endParaRPr kumimoji="1" lang="ja-JP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最大の特徴は、「自分自身で通話の流れを制御できる」というところにあります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14</a:t>
            </a:fld>
            <a:endParaRPr kumimoji="1" lang="ja-JP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最大の特徴は、「自分自身で通話の流れを制御できる」というところにあります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15</a:t>
            </a:fld>
            <a:endParaRPr kumimoji="1" lang="ja-JP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最大の特徴は、「自分自身で通話の流れを制御できる」というところにあります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16</a:t>
            </a:fld>
            <a:endParaRPr kumimoji="1" lang="ja-JP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最大の特徴は、「自分自身で通話の流れを制御できる」というところにあります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17</a:t>
            </a:fld>
            <a:endParaRPr kumimoji="1" lang="ja-JP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最大の特徴は、「自分自身で通話の流れを制御できる」というところにあります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18</a:t>
            </a:fld>
            <a:endParaRPr kumimoji="1" lang="ja-JP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最大の特徴は、「自分自身で通話の流れを制御できる」というところにあります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19</a:t>
            </a:fld>
            <a:endParaRPr kumimoji="1" 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ユーザーズ</a:t>
            </a:r>
            <a:endParaRPr kumimoji="1" 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2</a:t>
            </a:fld>
            <a:endParaRPr kumimoji="1" lang="ja-JP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最大の特徴は、「自分自身で通話の流れを制御できる」というところにあります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20</a:t>
            </a:fld>
            <a:endParaRPr kumimoji="1" lang="ja-JP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最大の特徴は、「自分自身で通話の流れを制御できる」というところにあります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21</a:t>
            </a:fld>
            <a:endParaRPr kumimoji="1" lang="ja-JP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最大の特徴は、「自分自身で通話の流れを制御できる」というところにあります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22</a:t>
            </a:fld>
            <a:endParaRPr kumimoji="1" lang="ja-JP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最大の特徴は、「自分自身で通話の流れを制御できる」というところにあります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23</a:t>
            </a:fld>
            <a:endParaRPr kumimoji="1" lang="ja-JP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最大の特徴は、「自分自身で通話の流れを制御できる」というところにあります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24</a:t>
            </a:fld>
            <a:endParaRPr kumimoji="1" 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3</a:t>
            </a:fld>
            <a:endParaRPr kumimoji="1" 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4</a:t>
            </a:fld>
            <a:endParaRPr kumimoji="1" 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音声系のネットワークは、大きく分類すると三つに分かれます。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普段から利用しているデータ系ネットワークと大きく変わるところはありません。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5</a:t>
            </a:fld>
            <a:endParaRPr kumimoji="1" 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「公衆電話交換回線網」と書くと長ったらしいのですが、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電話のネットワークの事を「</a:t>
            </a:r>
            <a:r>
              <a:rPr kumimoji="1" lang="en-US" altLang="ja-JP" dirty="0" smtClean="0"/>
              <a:t>PSTN</a:t>
            </a:r>
            <a:r>
              <a:rPr kumimoji="1" lang="ja-JP" altLang="en-US" dirty="0" smtClean="0"/>
              <a:t>」と呼びます。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回線は大きくわけて、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アナログ式の電話回線とデジタル式の二種類に分かれます。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それぞれ短所と長所があります。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NTT</a:t>
            </a:r>
            <a:r>
              <a:rPr kumimoji="1" lang="ja-JP" altLang="en-US" dirty="0" smtClean="0"/>
              <a:t>がもともと国営企業だったこともあり、国内では</a:t>
            </a:r>
            <a:endParaRPr kumimoji="1" lang="en-US" altLang="ja-JP" dirty="0" smtClean="0"/>
          </a:p>
          <a:p>
            <a:r>
              <a:rPr kumimoji="1" lang="en-US" altLang="ja-JP" dirty="0" smtClean="0"/>
              <a:t>NTT</a:t>
            </a:r>
            <a:r>
              <a:rPr kumimoji="1" lang="ja-JP" altLang="en-US" dirty="0" smtClean="0"/>
              <a:t>の仕様が標準になっていることが多いです。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基本的には</a:t>
            </a:r>
            <a:r>
              <a:rPr kumimoji="1" lang="en-US" altLang="ja-JP" dirty="0" smtClean="0"/>
              <a:t>PSTN</a:t>
            </a:r>
            <a:r>
              <a:rPr kumimoji="1" lang="ja-JP" altLang="en-US" dirty="0" smtClean="0"/>
              <a:t>を経由して電話の発着信を行う事のほうが多いかと思います。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100</a:t>
            </a:r>
            <a:r>
              <a:rPr kumimoji="1" lang="ja-JP" altLang="en-US" dirty="0" smtClean="0"/>
              <a:t>年以上昔からある電話網は</a:t>
            </a:r>
            <a:r>
              <a:rPr kumimoji="1" lang="en-US" altLang="ja-JP" dirty="0" smtClean="0"/>
              <a:t>”</a:t>
            </a:r>
            <a:r>
              <a:rPr kumimoji="1" lang="ja-JP" altLang="en-US" dirty="0" smtClean="0"/>
              <a:t>絶対つながる</a:t>
            </a:r>
            <a:r>
              <a:rPr kumimoji="1" lang="en-US" altLang="ja-JP" dirty="0" smtClean="0"/>
              <a:t>”</a:t>
            </a:r>
            <a:r>
              <a:rPr kumimoji="1" lang="ja-JP" altLang="en-US" dirty="0" smtClean="0"/>
              <a:t>回線として使われてきました。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いまだに、病院や警察、行政、銀行系がバックアップ回線として利用しているのは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そういった実績があるからです。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ひかり電話になってからはビミョーではありますが・・・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6</a:t>
            </a:fld>
            <a:endParaRPr kumimoji="1" 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「公衆電話交換回線網」と書くと長ったらしいのですが、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電話のネットワークの事を「</a:t>
            </a:r>
            <a:r>
              <a:rPr kumimoji="1" lang="en-US" altLang="ja-JP" dirty="0" smtClean="0"/>
              <a:t>PSTN</a:t>
            </a:r>
            <a:r>
              <a:rPr kumimoji="1" lang="ja-JP" altLang="en-US" dirty="0" smtClean="0"/>
              <a:t>」と呼びます。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回線は大きくわけて、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アナログ式の電話回線とデジタル式の二種類に分かれます。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それぞれ短所と長所があります。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NTT</a:t>
            </a:r>
            <a:r>
              <a:rPr kumimoji="1" lang="ja-JP" altLang="en-US" dirty="0" smtClean="0"/>
              <a:t>がもともと国営企業だったこともあり、国内では</a:t>
            </a:r>
            <a:endParaRPr kumimoji="1" lang="en-US" altLang="ja-JP" dirty="0" smtClean="0"/>
          </a:p>
          <a:p>
            <a:r>
              <a:rPr kumimoji="1" lang="en-US" altLang="ja-JP" dirty="0" smtClean="0"/>
              <a:t>NTT</a:t>
            </a:r>
            <a:r>
              <a:rPr kumimoji="1" lang="ja-JP" altLang="en-US" dirty="0" smtClean="0"/>
              <a:t>の仕様が標準になっていることが多いです。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今回の勉強会では利用することはできませんが、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基本的には</a:t>
            </a:r>
            <a:r>
              <a:rPr kumimoji="1" lang="en-US" altLang="ja-JP" dirty="0" smtClean="0"/>
              <a:t>PSTN</a:t>
            </a:r>
            <a:r>
              <a:rPr kumimoji="1" lang="ja-JP" altLang="en-US" dirty="0" smtClean="0"/>
              <a:t>を経由して電話の発着信を行う事のほうが多いかと思います。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100</a:t>
            </a:r>
            <a:r>
              <a:rPr kumimoji="1" lang="ja-JP" altLang="en-US" dirty="0" smtClean="0"/>
              <a:t>年以上昔からある電話網は</a:t>
            </a:r>
            <a:r>
              <a:rPr kumimoji="1" lang="en-US" altLang="ja-JP" dirty="0" smtClean="0"/>
              <a:t>”</a:t>
            </a:r>
            <a:r>
              <a:rPr kumimoji="1" lang="ja-JP" altLang="en-US" dirty="0" smtClean="0"/>
              <a:t>絶対つながる</a:t>
            </a:r>
            <a:r>
              <a:rPr kumimoji="1" lang="en-US" altLang="ja-JP" dirty="0" smtClean="0"/>
              <a:t>”</a:t>
            </a:r>
            <a:r>
              <a:rPr kumimoji="1" lang="ja-JP" altLang="en-US" dirty="0" smtClean="0"/>
              <a:t>回線として使われてきました。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いまだに、病院や警察、行政、銀行系がバックアップ回線として利用しているのは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そういった実績があるからです。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ひかり電話になってからはビミョーではありますが・・・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7</a:t>
            </a:fld>
            <a:endParaRPr kumimoji="1" 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次は</a:t>
            </a:r>
            <a:r>
              <a:rPr kumimoji="1" lang="en-US" altLang="ja-JP" dirty="0" smtClean="0"/>
              <a:t>PBX</a:t>
            </a:r>
            <a:r>
              <a:rPr kumimoji="1" lang="ja-JP" altLang="en-US" dirty="0" smtClean="0"/>
              <a:t>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ルーターに近い役割を負います。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NAT</a:t>
            </a:r>
            <a:r>
              <a:rPr kumimoji="1" lang="ja-JP" altLang="en-US" dirty="0" smtClean="0"/>
              <a:t>のように、ローカルの番号とグローバルの番号の</a:t>
            </a:r>
            <a:r>
              <a:rPr kumimoji="1" lang="ja-JP" altLang="en-US" dirty="0" err="1" smtClean="0"/>
              <a:t>ひも</a:t>
            </a:r>
            <a:r>
              <a:rPr kumimoji="1" lang="ja-JP" altLang="en-US" dirty="0" smtClean="0"/>
              <a:t>付けを行います。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ブロードキャストを投げたりもします。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性能と信頼性はレガシー</a:t>
            </a:r>
            <a:r>
              <a:rPr kumimoji="1" lang="en-US" altLang="ja-JP" dirty="0" smtClean="0"/>
              <a:t>PBX</a:t>
            </a:r>
            <a:r>
              <a:rPr kumimoji="1" lang="ja-JP" altLang="en-US" dirty="0" err="1" smtClean="0"/>
              <a:t>のほうが</a:t>
            </a:r>
            <a:r>
              <a:rPr kumimoji="1" lang="ja-JP" altLang="en-US" dirty="0" smtClean="0"/>
              <a:t>上と言われてます。たとえば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「●●さん、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番の電話に出てください」という「ラインキー補足」は、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レガシー</a:t>
            </a:r>
            <a:r>
              <a:rPr kumimoji="1" lang="en-US" altLang="ja-JP" dirty="0" smtClean="0"/>
              <a:t>PBX</a:t>
            </a:r>
            <a:r>
              <a:rPr kumimoji="1" lang="ja-JP" altLang="en-US" dirty="0" smtClean="0"/>
              <a:t>が得意中の得意とする分野です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今回の勉強会では</a:t>
            </a:r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を利用し、各参加者のサーバーを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各拠点の</a:t>
            </a:r>
            <a:r>
              <a:rPr kumimoji="1" lang="en-US" altLang="ja-JP" dirty="0" smtClean="0"/>
              <a:t>PBX</a:t>
            </a:r>
            <a:r>
              <a:rPr kumimoji="1" lang="ja-JP" altLang="en-US" dirty="0" smtClean="0"/>
              <a:t>とみなし、拠点間通話をやってみたいと思います。</a:t>
            </a:r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8</a:t>
            </a:fld>
            <a:endParaRPr kumimoji="1" 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三つ目の要素は「電話機」です。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ごく一般的な「アナログ回線用電話機」</a:t>
            </a:r>
            <a:endParaRPr kumimoji="1" lang="en-US" altLang="ja-JP" dirty="0" smtClean="0"/>
          </a:p>
          <a:p>
            <a:r>
              <a:rPr kumimoji="1" lang="ja-JP" altLang="en-US" dirty="0" smtClean="0"/>
              <a:t>かなりマニアックな「</a:t>
            </a:r>
            <a:r>
              <a:rPr kumimoji="1" lang="en-US" altLang="ja-JP" dirty="0" smtClean="0"/>
              <a:t>INS</a:t>
            </a:r>
            <a:r>
              <a:rPr kumimoji="1" lang="ja-JP" altLang="en-US" dirty="0" smtClean="0"/>
              <a:t>用電話機」</a:t>
            </a:r>
            <a:endParaRPr kumimoji="1" lang="en-US" altLang="ja-JP" dirty="0" smtClean="0"/>
          </a:p>
          <a:p>
            <a:r>
              <a:rPr kumimoji="1" lang="en-US" altLang="ja-JP" dirty="0" smtClean="0"/>
              <a:t>PBX</a:t>
            </a:r>
            <a:r>
              <a:rPr kumimoji="1" lang="ja-JP" altLang="en-US" dirty="0" smtClean="0"/>
              <a:t>に接続するための「多機能電話機」などがあります。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IP-PBX</a:t>
            </a:r>
            <a:r>
              <a:rPr kumimoji="1" lang="ja-JP" altLang="en-US" dirty="0" smtClean="0"/>
              <a:t>に接続するタイプの電話機は「</a:t>
            </a:r>
            <a:r>
              <a:rPr kumimoji="1" lang="en-US" altLang="ja-JP" dirty="0" smtClean="0"/>
              <a:t>IP-</a:t>
            </a:r>
            <a:r>
              <a:rPr kumimoji="1" lang="ja-JP" altLang="en-US" dirty="0" smtClean="0"/>
              <a:t>電話機」</a:t>
            </a:r>
            <a:r>
              <a:rPr kumimoji="1" lang="en-US" altLang="ja-JP" dirty="0" smtClean="0"/>
              <a:t>(IP</a:t>
            </a:r>
            <a:r>
              <a:rPr kumimoji="1" lang="ja-JP" altLang="en-US" dirty="0" smtClean="0"/>
              <a:t>フォン</a:t>
            </a:r>
            <a:r>
              <a:rPr kumimoji="1" lang="en-US" altLang="ja-JP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kumimoji="1" lang="en-US" altLang="ja-JP" smtClean="0"/>
              <a:pPr/>
              <a:t>9</a:t>
            </a:fld>
            <a:endParaRPr kumimoji="1" 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8" name="Shap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 latinLnBrk="0">
              <a:defRPr kumimoji="1" lang="ja-JP" cap="none" baseline="0"/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dirty="0"/>
          </a:p>
        </p:txBody>
      </p:sp>
      <p:sp>
        <p:nvSpPr>
          <p:cNvPr id="9" name="Shap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 latinLnBrk="0">
              <a:buNone/>
              <a:defRPr kumimoji="1" lang="ja-JP"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/>
          </a:p>
        </p:txBody>
      </p:sp>
      <p:sp>
        <p:nvSpPr>
          <p:cNvPr id="28" name="Shap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 latinLnBrk="0">
              <a:defRPr kumimoji="1" lang="ja-JP"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/>
              <a:pPr algn="ctr"/>
              <a:t>2006/9/12 8:40 AM</a:t>
            </a:fld>
            <a:endParaRPr kumimoji="1" lang="ja-JP" sz="2000">
              <a:solidFill>
                <a:srgbClr val="FFFFFF"/>
              </a:solidFill>
            </a:endParaRPr>
          </a:p>
        </p:txBody>
      </p:sp>
      <p:sp>
        <p:nvSpPr>
          <p:cNvPr id="17" name="Shape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 latinLnBrk="0">
              <a:defRPr kumimoji="1" lang="ja-JP">
                <a:solidFill>
                  <a:schemeClr val="tx2"/>
                </a:solidFill>
              </a:defRPr>
            </a:lvl1pPr>
          </a:lstStyle>
          <a:p>
            <a:pPr algn="r"/>
            <a:endParaRPr kumimoji="1" lang="ja-JP">
              <a:solidFill>
                <a:schemeClr val="tx2"/>
              </a:solidFill>
            </a:endParaRPr>
          </a:p>
        </p:txBody>
      </p:sp>
      <p:sp>
        <p:nvSpPr>
          <p:cNvPr id="29" name="Shap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 latinLnBrk="0">
              <a:defRPr kumimoji="1" lang="ja-JP"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/>
              <a:pPr/>
              <a:t>‹#›</a:t>
            </a:fld>
            <a:endParaRPr kumimoji="1" lang="ja-JP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kumimoji="1" lang="ja-JP" altLang="en-US">
                <a:solidFill>
                  <a:schemeClr val="tx2"/>
                </a:solidFill>
              </a:rPr>
              <a:pPr/>
              <a:t>12/9/5 20時11分</a:t>
            </a:fld>
            <a:endParaRPr kumimoji="1" lang="ja-JP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kumimoji="1" lang="en-US" altLang="ja-JP" sz="1200">
                <a:solidFill>
                  <a:schemeClr val="tx2"/>
                </a:solidFill>
              </a:rPr>
              <a:pPr/>
              <a:t>‹#›</a:t>
            </a:fld>
            <a:endParaRPr kumimoji="1" 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8D3816DF-213E-421B-92D3-C068DBB023D6}" type="datetime8">
              <a:rPr kumimoji="1" lang="ja-JP" altLang="en-US">
                <a:solidFill>
                  <a:schemeClr val="tx2"/>
                </a:solidFill>
              </a:rPr>
              <a:pPr/>
              <a:t>12/9/5 20時11分</a:t>
            </a:fld>
            <a:endParaRPr kumimoji="1" lang="ja-JP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kumimoji="1" lang="ja-JP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3"/>
            <a:ext cx="533400" cy="244476"/>
          </a:xfrm>
        </p:spPr>
        <p:txBody>
          <a:bodyPr/>
          <a:lstStyle/>
          <a:p>
            <a:fld id="{72AC53DF-4216-466D-99A7-94400E6C2A25}" type="slidenum">
              <a:rPr kumimoji="1" lang="en-US" altLang="ja-JP" sz="1200">
                <a:solidFill>
                  <a:schemeClr val="tx2"/>
                </a:solidFill>
              </a:rPr>
              <a:pPr/>
              <a:t>‹#›</a:t>
            </a:fld>
            <a:endParaRPr kumimoji="1" 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/>
              <a:pPr/>
              <a:t>2006/9/12 8:40 AM</a:t>
            </a:fld>
            <a:endParaRPr kumimoji="1" lang="ja-JP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kumimoji="1" lang="ja-JP"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/>
              <a:pPr/>
              <a:t>‹#›</a:t>
            </a:fld>
            <a:endParaRPr kumimoji="1" lang="ja-JP">
              <a:solidFill>
                <a:srgbClr val="FFFFFF"/>
              </a:solidFill>
            </a:endParaRPr>
          </a:p>
        </p:txBody>
      </p:sp>
      <p:sp>
        <p:nvSpPr>
          <p:cNvPr id="8" name="Shape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 ヘッダ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latinLnBrk="0">
              <a:buNone/>
              <a:defRPr kumimoji="1" lang="ja-JP" sz="2800">
                <a:solidFill>
                  <a:schemeClr val="tx2"/>
                </a:solidFill>
              </a:defRPr>
            </a:lvl1pPr>
            <a:lvl2pPr>
              <a:buNone/>
              <a:defRPr kumimoji="1" lang="ja-JP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kumimoji="1" lang="ja-JP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 latinLnBrk="0">
              <a:buNone/>
              <a:defRPr kumimoji="1" lang="ja-JP" sz="4400" b="0" cap="none">
                <a:solidFill>
                  <a:srgbClr val="FFFFFF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12" name="Shap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/>
              <a:pPr/>
              <a:t>2006/9/12 8:40 AM</a:t>
            </a:fld>
            <a:endParaRPr kumimoji="1" lang="ja-JP"/>
          </a:p>
        </p:txBody>
      </p:sp>
      <p:sp>
        <p:nvSpPr>
          <p:cNvPr id="13" name="Shap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 latinLnBrk="0">
              <a:defRPr kumimoji="1" lang="ja-JP"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/>
              <a:pPr algn="ctr"/>
              <a:t>‹#›</a:t>
            </a:fld>
            <a:endParaRPr kumimoji="1" lang="ja-JP" sz="2400">
              <a:solidFill>
                <a:srgbClr val="FFFFFF"/>
              </a:solidFill>
            </a:endParaRPr>
          </a:p>
        </p:txBody>
      </p:sp>
      <p:sp>
        <p:nvSpPr>
          <p:cNvPr id="14" name="Shap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9" name="Shape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11" name="Shape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8" name="Shap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/>
              <a:pPr/>
              <a:t>2006/9/12 8:40 AM</a:t>
            </a:fld>
            <a:endParaRPr kumimoji="1" lang="ja-JP"/>
          </a:p>
        </p:txBody>
      </p:sp>
      <p:sp>
        <p:nvSpPr>
          <p:cNvPr id="10" name="Shap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/>
              <a:pPr algn="ctr"/>
              <a:t>‹#›</a:t>
            </a:fld>
            <a:endParaRPr kumimoji="1" lang="ja-JP"/>
          </a:p>
        </p:txBody>
      </p:sp>
      <p:sp>
        <p:nvSpPr>
          <p:cNvPr id="12" name="Shap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1" 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 latinLnBrk="0">
              <a:defRPr kumimoji="1" lang="ja-JP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11" name="Shape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13" name="Shape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10" name="Shap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/>
              <a:pPr/>
              <a:t>2006/9/12 8:40 AM</a:t>
            </a:fld>
            <a:endParaRPr kumimoji="1" lang="ja-JP"/>
          </a:p>
        </p:txBody>
      </p:sp>
      <p:sp>
        <p:nvSpPr>
          <p:cNvPr id="12" name="Shap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/>
              <a:pPr algn="ctr"/>
              <a:t>‹#›</a:t>
            </a:fld>
            <a:endParaRPr kumimoji="1" lang="ja-JP"/>
          </a:p>
        </p:txBody>
      </p:sp>
      <p:sp>
        <p:nvSpPr>
          <p:cNvPr id="14" name="Shap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1" lang="ja-JP"/>
          </a:p>
        </p:txBody>
      </p:sp>
      <p:sp>
        <p:nvSpPr>
          <p:cNvPr id="16" name="Shap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 latinLnBrk="0">
              <a:buFontTx/>
              <a:buNone/>
              <a:defRPr kumimoji="1" lang="ja-JP"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5" name="Shap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 latinLnBrk="0">
              <a:buFontTx/>
              <a:buNone/>
              <a:defRPr kumimoji="1" lang="ja-JP"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/>
              <a:pPr/>
              <a:t>2006/9/12 8:40 AM</a:t>
            </a:fld>
            <a:endParaRPr kumimoji="1" lang="ja-JP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kumimoji="1" lang="ja-JP"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/>
              <a:pPr/>
              <a:t>‹#›</a:t>
            </a:fld>
            <a:endParaRPr kumimoji="1" lang="ja-JP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/>
              <a:pPr/>
              <a:t>2006/9/12 8:40 AM</a:t>
            </a:fld>
            <a:endParaRPr kumimoji="1" lang="ja-JP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 latinLnBrk="0">
              <a:defRPr kumimoji="1" lang="ja-JP"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/>
              <a:pPr/>
              <a:t>‹#›</a:t>
            </a:fld>
            <a:endParaRPr kumimoji="1" lang="ja-JP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 latinLnBrk="0">
              <a:buNone/>
              <a:defRPr kumimoji="1" lang="ja-JP" sz="4400" b="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/>
              <a:pPr/>
              <a:t>2006/9/12 8:40 AM</a:t>
            </a:fld>
            <a:endParaRPr kumimoji="1" lang="ja-JP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kumimoji="1" lang="ja-JP"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/>
              <a:pPr/>
              <a:t>‹#›</a:t>
            </a:fld>
            <a:endParaRPr kumimoji="1" lang="ja-JP">
              <a:solidFill>
                <a:srgbClr val="FFFFFF"/>
              </a:solidFill>
            </a:endParaRPr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latinLnBrk="0">
              <a:spcAft>
                <a:spcPts val="1000"/>
              </a:spcAft>
              <a:buNone/>
              <a:defRPr kumimoji="1" lang="ja-JP" sz="1800"/>
            </a:lvl1pPr>
            <a:lvl2pPr>
              <a:buNone/>
              <a:defRPr kumimoji="1" lang="ja-JP" sz="1200"/>
            </a:lvl2pPr>
            <a:lvl3pPr>
              <a:buNone/>
              <a:defRPr kumimoji="1" lang="ja-JP" sz="1000"/>
            </a:lvl3pPr>
            <a:lvl4pPr>
              <a:buNone/>
              <a:defRPr kumimoji="1" lang="ja-JP" sz="900"/>
            </a:lvl4pPr>
            <a:lvl5pPr>
              <a:buNone/>
              <a:defRPr kumimoji="1" lang="ja-JP" sz="9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9" name="Shape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 latinLnBrk="0">
              <a:buFontTx/>
              <a:buNone/>
              <a:defRPr kumimoji="1" lang="ja-JP" sz="1700"/>
            </a:lvl1pPr>
            <a:lvl2pPr>
              <a:buFontTx/>
              <a:buNone/>
              <a:defRPr kumimoji="1" lang="ja-JP" sz="1200"/>
            </a:lvl2pPr>
            <a:lvl3pPr>
              <a:buFontTx/>
              <a:buNone/>
              <a:defRPr kumimoji="1" lang="ja-JP" sz="1000"/>
            </a:lvl3pPr>
            <a:lvl4pPr>
              <a:buFontTx/>
              <a:buNone/>
              <a:defRPr kumimoji="1" lang="ja-JP" sz="900"/>
            </a:lvl4pPr>
            <a:lvl5pPr>
              <a:buFontTx/>
              <a:buNone/>
              <a:defRPr kumimoji="1" lang="ja-JP" sz="900"/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 latinLnBrk="0">
              <a:buNone/>
              <a:defRPr kumimoji="1" lang="ja-JP" sz="2800" b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12" name="Shape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/>
              <a:pPr/>
              <a:t>2006/9/12 8:40 AM</a:t>
            </a:fld>
            <a:endParaRPr kumimoji="1" lang="ja-JP"/>
          </a:p>
        </p:txBody>
      </p:sp>
      <p:sp>
        <p:nvSpPr>
          <p:cNvPr id="13" name="Shap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 latinLnBrk="0">
              <a:defRPr kumimoji="1" lang="ja-JP" sz="2800"/>
            </a:lvl1pPr>
          </a:lstStyle>
          <a:p>
            <a:pPr algn="ctr"/>
            <a:fld id="{1AD93096-5B34-4342-9326-69289CEAE4C2}" type="slidenum">
              <a:rPr/>
              <a:pPr algn="ctr"/>
              <a:t>‹#›</a:t>
            </a:fld>
            <a:endParaRPr kumimoji="1" lang="ja-JP" sz="2800"/>
          </a:p>
        </p:txBody>
      </p:sp>
      <p:sp>
        <p:nvSpPr>
          <p:cNvPr id="14" name="Shape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kumimoji="1" lang="ja-JP"/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 latinLnBrk="0">
              <a:buNone/>
              <a:defRPr kumimoji="1" lang="ja-JP" sz="3200"/>
            </a:lvl1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1" lang="ja-JP"/>
              <a:t>マスタ タイトルの書式設定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  <a:p>
            <a:pPr lvl="5"/>
            <a:r>
              <a:rPr kumimoji="1" lang="ja-JP"/>
              <a:t>第 6 レベル</a:t>
            </a:r>
          </a:p>
          <a:p>
            <a:pPr lvl="6"/>
            <a:r>
              <a:rPr kumimoji="1" lang="ja-JP"/>
              <a:t>第 7 レベル</a:t>
            </a:r>
          </a:p>
          <a:p>
            <a:pPr lvl="7"/>
            <a:r>
              <a:rPr kumimoji="1" lang="ja-JP"/>
              <a:t>第 8 レベル</a:t>
            </a:r>
          </a:p>
          <a:p>
            <a:pPr lvl="8"/>
            <a:r>
              <a:rPr kumimoji="1" lang="ja-JP"/>
              <a:t>第 9 レベル</a:t>
            </a:r>
          </a:p>
        </p:txBody>
      </p:sp>
      <p:sp>
        <p:nvSpPr>
          <p:cNvPr id="14" name="Rectangle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latinLnBrk="0">
              <a:defRPr kumimoji="1" lang="ja-JP"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kumimoji="1" lang="ja-JP" altLang="en-US">
                <a:solidFill>
                  <a:schemeClr val="tx2"/>
                </a:solidFill>
              </a:rPr>
              <a:pPr/>
              <a:t>12/9/5 20時11分</a:t>
            </a:fld>
            <a:endParaRPr kumimoji="1" lang="ja-JP" sz="140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latinLnBrk="0">
              <a:defRPr kumimoji="1" lang="ja-JP" sz="1400">
                <a:solidFill>
                  <a:schemeClr val="tx2"/>
                </a:solidFill>
              </a:defRPr>
            </a:lvl1pPr>
          </a:lstStyle>
          <a:p>
            <a:pPr algn="r"/>
            <a:endParaRPr kumimoji="1" lang="ja-JP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1" lang="ja-JP"/>
          </a:p>
        </p:txBody>
      </p:sp>
      <p:sp>
        <p:nvSpPr>
          <p:cNvPr id="23" name="Rectangl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latinLnBrk="0">
              <a:defRPr kumimoji="1" lang="ja-JP"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kumimoji="1" lang="en-US" altLang="ja-JP" sz="1200">
                <a:solidFill>
                  <a:schemeClr val="tx2"/>
                </a:solidFill>
              </a:rPr>
              <a:pPr algn="ctr"/>
              <a:t>‹#›</a:t>
            </a:fld>
            <a:endParaRPr kumimoji="1" lang="ja-JP" sz="1400" b="1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lang="ja-JP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1" lang="ja-JP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1" lang="ja-JP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1" lang="ja-JP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1" lang="ja-JP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1" lang="ja-JP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1" lang="ja-JP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1" lang="ja-JP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6.wdp"/><Relationship Id="rId3" Type="http://schemas.openxmlformats.org/officeDocument/2006/relationships/image" Target="../media/image3.wmf"/><Relationship Id="rId7" Type="http://schemas.microsoft.com/office/2007/relationships/hdphoto" Target="../media/hdphoto4.wdp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hdphoto" Target="../media/hdphoto3.wdp"/><Relationship Id="rId5" Type="http://schemas.openxmlformats.org/officeDocument/2006/relationships/image" Target="../media/image8.wmf"/><Relationship Id="rId10" Type="http://schemas.openxmlformats.org/officeDocument/2006/relationships/image" Target="../media/image6.png"/><Relationship Id="rId4" Type="http://schemas.openxmlformats.org/officeDocument/2006/relationships/image" Target="../media/image7.emf"/><Relationship Id="rId9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emf"/><Relationship Id="rId7" Type="http://schemas.microsoft.com/office/2007/relationships/hdphoto" Target="../media/hdphoto4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microsoft.com/office/2007/relationships/hdphoto" Target="../media/hdphoto5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7.em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4.wdp"/><Relationship Id="rId3" Type="http://schemas.openxmlformats.org/officeDocument/2006/relationships/image" Target="../media/image3.wmf"/><Relationship Id="rId7" Type="http://schemas.microsoft.com/office/2007/relationships/hdphoto" Target="../media/hdphoto2.wdp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wmf"/><Relationship Id="rId5" Type="http://schemas.microsoft.com/office/2007/relationships/hdphoto" Target="../media/hdphoto1.wdp"/><Relationship Id="rId10" Type="http://schemas.openxmlformats.org/officeDocument/2006/relationships/image" Target="../media/image7.emf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microsoft.com/office/2007/relationships/hdphoto" Target="../media/hdphoto7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8.wmf"/><Relationship Id="rId4" Type="http://schemas.openxmlformats.org/officeDocument/2006/relationships/image" Target="../media/image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microsoft.com/office/2007/relationships/hdphoto" Target="../media/hdphoto8.wdp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3.wmf"/><Relationship Id="rId3" Type="http://schemas.openxmlformats.org/officeDocument/2006/relationships/notesSlide" Target="../notesSlides/notesSlide20.xml"/><Relationship Id="rId7" Type="http://schemas.microsoft.com/office/2007/relationships/hdphoto" Target="../media/hdphoto2.wdp"/><Relationship Id="rId12" Type="http://schemas.microsoft.com/office/2007/relationships/hdphoto" Target="../media/hdphoto4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oleObject" Target="file:///C:\Documents%20and%20Settings\gima\&#12487;&#12473;&#12463;&#12488;&#12483;&#12503;\&#22259;&#38754;3\Drawing\~&#12506;&#12540;&#12472;%20-%201\SoundPoint%20IP%20335" TargetMode="External"/><Relationship Id="rId10" Type="http://schemas.openxmlformats.org/officeDocument/2006/relationships/image" Target="../media/image7.emf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emf"/><Relationship Id="rId7" Type="http://schemas.openxmlformats.org/officeDocument/2006/relationships/image" Target="../media/image24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5" Type="http://schemas.microsoft.com/office/2007/relationships/hdphoto" Target="../media/hdphoto7.wdp"/><Relationship Id="rId4" Type="http://schemas.openxmlformats.org/officeDocument/2006/relationships/image" Target="../media/image18.png"/><Relationship Id="rId9" Type="http://schemas.microsoft.com/office/2007/relationships/hdphoto" Target="../media/hdphoto5.wdp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5.wmf"/><Relationship Id="rId7" Type="http://schemas.openxmlformats.org/officeDocument/2006/relationships/image" Target="../media/image27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5" Type="http://schemas.openxmlformats.org/officeDocument/2006/relationships/image" Target="../media/image26.png"/><Relationship Id="rId4" Type="http://schemas.openxmlformats.org/officeDocument/2006/relationships/image" Target="../media/image7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4.wdp"/><Relationship Id="rId3" Type="http://schemas.openxmlformats.org/officeDocument/2006/relationships/image" Target="../media/image3.wmf"/><Relationship Id="rId7" Type="http://schemas.microsoft.com/office/2007/relationships/hdphoto" Target="../media/hdphoto2.wdp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wmf"/><Relationship Id="rId5" Type="http://schemas.microsoft.com/office/2007/relationships/hdphoto" Target="../media/hdphoto1.wdp"/><Relationship Id="rId10" Type="http://schemas.openxmlformats.org/officeDocument/2006/relationships/image" Target="../media/image7.emf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wmf"/><Relationship Id="rId7" Type="http://schemas.microsoft.com/office/2007/relationships/hdphoto" Target="../media/hdphoto4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emf"/><Relationship Id="rId9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6.wdp"/><Relationship Id="rId3" Type="http://schemas.openxmlformats.org/officeDocument/2006/relationships/image" Target="../media/image3.wmf"/><Relationship Id="rId7" Type="http://schemas.microsoft.com/office/2007/relationships/hdphoto" Target="../media/hdphoto4.wdp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hdphoto" Target="../media/hdphoto3.wdp"/><Relationship Id="rId5" Type="http://schemas.openxmlformats.org/officeDocument/2006/relationships/image" Target="../media/image7.emf"/><Relationship Id="rId10" Type="http://schemas.openxmlformats.org/officeDocument/2006/relationships/image" Target="../media/image6.png"/><Relationship Id="rId4" Type="http://schemas.openxmlformats.org/officeDocument/2006/relationships/image" Target="../media/image8.wmf"/><Relationship Id="rId9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2.wmf"/><Relationship Id="rId3" Type="http://schemas.openxmlformats.org/officeDocument/2006/relationships/image" Target="../media/image3.wmf"/><Relationship Id="rId7" Type="http://schemas.openxmlformats.org/officeDocument/2006/relationships/image" Target="../media/image5.png"/><Relationship Id="rId12" Type="http://schemas.microsoft.com/office/2007/relationships/hdphoto" Target="../media/hdphoto6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11" Type="http://schemas.openxmlformats.org/officeDocument/2006/relationships/image" Target="../media/image11.png"/><Relationship Id="rId5" Type="http://schemas.openxmlformats.org/officeDocument/2006/relationships/image" Target="../media/image9.png"/><Relationship Id="rId10" Type="http://schemas.microsoft.com/office/2007/relationships/hdphoto" Target="../media/hdphoto3.wdp"/><Relationship Id="rId4" Type="http://schemas.openxmlformats.org/officeDocument/2006/relationships/image" Target="../media/image7.emf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Asterisk</a:t>
            </a:r>
            <a:r>
              <a:rPr lang="ja-JP" altLang="en-US" dirty="0" smtClean="0"/>
              <a:t>を使いこなすために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押さえることを三つほど。</a:t>
            </a:r>
            <a:endParaRPr kumimoji="1" lang="ja-JP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Asterisk</a:t>
            </a:r>
            <a:r>
              <a:rPr lang="ja-JP" altLang="en-US" dirty="0" smtClean="0"/>
              <a:t>ユーザ会 </a:t>
            </a:r>
            <a:r>
              <a:rPr kumimoji="1" lang="en-US" altLang="ja-JP" dirty="0" err="1" smtClean="0"/>
              <a:t>Gima</a:t>
            </a:r>
            <a:endParaRPr kumimoji="1" 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多機能電話機</a:t>
            </a:r>
            <a:endParaRPr kumimoji="1" lang="ja-JP" dirty="0"/>
          </a:p>
        </p:txBody>
      </p:sp>
      <p:pic>
        <p:nvPicPr>
          <p:cNvPr id="15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51" y="32706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214" y="4221088"/>
            <a:ext cx="885842" cy="140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206717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708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929518"/>
            <a:ext cx="1396406" cy="72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線コネクタ 23"/>
          <p:cNvCxnSpPr>
            <a:stCxn id="20" idx="3"/>
            <a:endCxn id="15" idx="1"/>
          </p:cNvCxnSpPr>
          <p:nvPr/>
        </p:nvCxnSpPr>
        <p:spPr>
          <a:xfrm flipV="1">
            <a:off x="5076056" y="3637839"/>
            <a:ext cx="1903395" cy="128454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stCxn id="20" idx="3"/>
            <a:endCxn id="21" idx="1"/>
          </p:cNvCxnSpPr>
          <p:nvPr/>
        </p:nvCxnSpPr>
        <p:spPr>
          <a:xfrm flipV="1">
            <a:off x="5076056" y="4573943"/>
            <a:ext cx="1872208" cy="348436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20" idx="3"/>
            <a:endCxn id="22" idx="1"/>
          </p:cNvCxnSpPr>
          <p:nvPr/>
        </p:nvCxnSpPr>
        <p:spPr>
          <a:xfrm>
            <a:off x="5076056" y="4922379"/>
            <a:ext cx="1872208" cy="51566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20" idx="3"/>
            <a:endCxn id="23" idx="1"/>
          </p:cNvCxnSpPr>
          <p:nvPr/>
        </p:nvCxnSpPr>
        <p:spPr>
          <a:xfrm>
            <a:off x="5076056" y="4922379"/>
            <a:ext cx="2016224" cy="13683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17" idx="0"/>
            <a:endCxn id="20" idx="1"/>
          </p:cNvCxnSpPr>
          <p:nvPr/>
        </p:nvCxnSpPr>
        <p:spPr>
          <a:xfrm>
            <a:off x="2967748" y="4922379"/>
            <a:ext cx="1222466" cy="0"/>
          </a:xfrm>
          <a:prstGeom prst="line">
            <a:avLst/>
          </a:prstGeom>
          <a:ln w="762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60466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“</a:t>
            </a:r>
            <a:r>
              <a:rPr lang="ja-JP" altLang="en-US" dirty="0" smtClean="0"/>
              <a:t>通話”に付加価値を付けた多機能電話機</a:t>
            </a:r>
            <a:endParaRPr lang="en-US" altLang="ja-JP" dirty="0" smtClean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371" y="5197402"/>
            <a:ext cx="578542" cy="472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グループ化 31"/>
          <p:cNvGrpSpPr/>
          <p:nvPr/>
        </p:nvGrpSpPr>
        <p:grpSpPr>
          <a:xfrm>
            <a:off x="802225" y="4323919"/>
            <a:ext cx="2167329" cy="1196919"/>
            <a:chOff x="802225" y="4323919"/>
            <a:chExt cx="2167329" cy="1196919"/>
          </a:xfrm>
        </p:grpSpPr>
        <p:sp>
          <p:nvSpPr>
            <p:cNvPr id="33" name="雲 32"/>
            <p:cNvSpPr/>
            <p:nvPr/>
          </p:nvSpPr>
          <p:spPr>
            <a:xfrm>
              <a:off x="802225" y="4323919"/>
              <a:ext cx="2167329" cy="1196919"/>
            </a:xfrm>
            <a:prstGeom prst="cloud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231" y="4666395"/>
              <a:ext cx="442695" cy="385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66" y="4995951"/>
              <a:ext cx="489339" cy="367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2660" y="4502082"/>
              <a:ext cx="476250" cy="357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0" name="Rectangle 2"/>
          <p:cNvSpPr txBox="1">
            <a:spLocks/>
          </p:cNvSpPr>
          <p:nvPr/>
        </p:nvSpPr>
        <p:spPr>
          <a:xfrm>
            <a:off x="3578980" y="2204863"/>
            <a:ext cx="5385508" cy="444715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1" lang="ja-JP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1" lang="ja-JP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1" lang="ja-JP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dirty="0"/>
              <a:t>ネットワークでいうならば、「</a:t>
            </a:r>
            <a:r>
              <a:rPr lang="en-US" altLang="ja-JP" sz="2000" dirty="0"/>
              <a:t>PC</a:t>
            </a:r>
            <a:r>
              <a:rPr lang="ja-JP" altLang="en-US" sz="2000" dirty="0"/>
              <a:t>」に近い役目</a:t>
            </a:r>
          </a:p>
          <a:p>
            <a:r>
              <a:rPr lang="en-US" altLang="ja-JP" sz="2000" dirty="0" smtClean="0"/>
              <a:t>PBX</a:t>
            </a:r>
            <a:r>
              <a:rPr lang="ja-JP" altLang="en-US" sz="2000" dirty="0"/>
              <a:t>とセット</a:t>
            </a:r>
            <a:r>
              <a:rPr lang="ja-JP" altLang="en-US" sz="2000" dirty="0" smtClean="0"/>
              <a:t>で販売</a:t>
            </a:r>
            <a:r>
              <a:rPr lang="ja-JP" altLang="en-US" sz="2000" dirty="0"/>
              <a:t>される</a:t>
            </a:r>
            <a:r>
              <a:rPr lang="ja-JP" altLang="en-US" sz="2000" dirty="0" smtClean="0"/>
              <a:t>事</a:t>
            </a:r>
            <a:r>
              <a:rPr lang="ja-JP" altLang="en-US" sz="2000" dirty="0"/>
              <a:t>が</a:t>
            </a:r>
            <a:r>
              <a:rPr lang="ja-JP" altLang="en-US" sz="2000" dirty="0" smtClean="0"/>
              <a:t>多い</a:t>
            </a:r>
            <a:endParaRPr lang="en-US" altLang="ja-JP" sz="1700" dirty="0"/>
          </a:p>
          <a:p>
            <a:pPr lvl="1"/>
            <a:r>
              <a:rPr lang="en-US" altLang="ja-JP" sz="1700" dirty="0" smtClean="0"/>
              <a:t>PBX</a:t>
            </a:r>
            <a:r>
              <a:rPr lang="ja-JP" altLang="en-US" sz="1700" dirty="0"/>
              <a:t>の機能をフルに発揮</a:t>
            </a:r>
            <a:r>
              <a:rPr lang="ja-JP" altLang="en-US" sz="1700" dirty="0" smtClean="0"/>
              <a:t>できる</a:t>
            </a:r>
            <a:endParaRPr lang="en-US" altLang="ja-JP" sz="1700" dirty="0" smtClean="0"/>
          </a:p>
          <a:p>
            <a:pPr lvl="1"/>
            <a:r>
              <a:rPr lang="ja-JP" altLang="en-US" sz="1700" dirty="0" smtClean="0"/>
              <a:t>囲い込みしやすい</a:t>
            </a:r>
            <a:endParaRPr lang="en-US" altLang="ja-JP" sz="2000" dirty="0"/>
          </a:p>
          <a:p>
            <a:r>
              <a:rPr lang="en-US" altLang="ja-JP" sz="2000" dirty="0" smtClean="0"/>
              <a:t>“</a:t>
            </a:r>
            <a:r>
              <a:rPr lang="ja-JP" altLang="en-US" sz="2000" dirty="0" smtClean="0"/>
              <a:t>通話だけ</a:t>
            </a:r>
            <a:r>
              <a:rPr lang="en-US" altLang="ja-JP" sz="2000" dirty="0" smtClean="0"/>
              <a:t>”</a:t>
            </a:r>
            <a:r>
              <a:rPr lang="ja-JP" altLang="en-US" sz="2000" dirty="0" smtClean="0"/>
              <a:t>ではない、多機能な電話機もある</a:t>
            </a:r>
            <a:endParaRPr lang="en-US" altLang="ja-JP" sz="2000" dirty="0" smtClean="0"/>
          </a:p>
          <a:p>
            <a:pPr lvl="1"/>
            <a:r>
              <a:rPr lang="ja-JP" altLang="en-US" sz="1700" dirty="0" smtClean="0"/>
              <a:t>「●●さん、外線</a:t>
            </a:r>
            <a:r>
              <a:rPr lang="en-US" altLang="ja-JP" sz="1700" dirty="0" smtClean="0"/>
              <a:t>1</a:t>
            </a:r>
            <a:r>
              <a:rPr lang="ja-JP" altLang="en-US" sz="1700" dirty="0" smtClean="0"/>
              <a:t>番に電話ですよ」機能</a:t>
            </a:r>
            <a:endParaRPr lang="en-US" altLang="ja-JP" sz="1700" dirty="0"/>
          </a:p>
          <a:p>
            <a:pPr lvl="1"/>
            <a:r>
              <a:rPr lang="ja-JP" altLang="en-US" sz="1700" dirty="0" smtClean="0"/>
              <a:t>業務時間外の留守番機能</a:t>
            </a:r>
            <a:endParaRPr lang="en-US" altLang="ja-JP" sz="1700" dirty="0" smtClean="0"/>
          </a:p>
          <a:p>
            <a:r>
              <a:rPr lang="ja-JP" altLang="en-US" sz="2000" dirty="0" smtClean="0"/>
              <a:t>機能名はメーカー毎に異なるが、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やってることはだいたい一緒</a:t>
            </a:r>
            <a:endParaRPr lang="en-US" altLang="ja-JP" sz="2000" dirty="0" smtClean="0"/>
          </a:p>
          <a:p>
            <a:r>
              <a:rPr lang="ja-JP" altLang="en-US" sz="2000" dirty="0"/>
              <a:t>国内メーカーでは、</a:t>
            </a:r>
            <a:r>
              <a:rPr lang="en-US" altLang="ja-JP" sz="2000" dirty="0"/>
              <a:t>NAKAYO</a:t>
            </a:r>
            <a:r>
              <a:rPr lang="ja-JP" altLang="en-US" sz="2000" dirty="0"/>
              <a:t>やパナソニックなどが</a:t>
            </a:r>
            <a:r>
              <a:rPr lang="en-US" altLang="ja-JP" sz="2000" dirty="0"/>
              <a:t>Asterisk</a:t>
            </a:r>
            <a:r>
              <a:rPr lang="ja-JP" altLang="en-US" sz="2000" dirty="0"/>
              <a:t>に非公式ながらも対応</a:t>
            </a:r>
            <a:r>
              <a:rPr lang="ja-JP" altLang="en-US" sz="2000" dirty="0" smtClean="0"/>
              <a:t>。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419133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48751E-6 L -0.66719 0.1901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68" y="9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VoIP-GW</a:t>
            </a:r>
            <a:endParaRPr kumimoji="1" lang="ja-JP" dirty="0"/>
          </a:p>
        </p:txBody>
      </p:sp>
      <p:pic>
        <p:nvPicPr>
          <p:cNvPr id="23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400" y="4222800"/>
            <a:ext cx="885842" cy="140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604663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ＴＣＰ</a:t>
            </a:r>
            <a:r>
              <a:rPr lang="en-US" altLang="ja-JP" dirty="0" smtClean="0"/>
              <a:t>/IP</a:t>
            </a:r>
            <a:r>
              <a:rPr lang="ja-JP" altLang="en-US" dirty="0" smtClean="0"/>
              <a:t>をしゃべらない機器と、どう付き合うか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379310"/>
            <a:ext cx="1486312" cy="989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728" y="2432334"/>
            <a:ext cx="1225185" cy="918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左右矢印 3"/>
          <p:cNvSpPr/>
          <p:nvPr/>
        </p:nvSpPr>
        <p:spPr>
          <a:xfrm>
            <a:off x="2969554" y="4563264"/>
            <a:ext cx="1148838" cy="5040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禁止 4"/>
          <p:cNvSpPr/>
          <p:nvPr/>
        </p:nvSpPr>
        <p:spPr>
          <a:xfrm>
            <a:off x="3269090" y="4515780"/>
            <a:ext cx="576064" cy="536365"/>
          </a:xfrm>
          <a:prstGeom prst="noSmoking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雲 26"/>
          <p:cNvSpPr/>
          <p:nvPr/>
        </p:nvSpPr>
        <p:spPr>
          <a:xfrm>
            <a:off x="802225" y="4323919"/>
            <a:ext cx="2167329" cy="1196919"/>
          </a:xfrm>
          <a:prstGeom prst="cloud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左右矢印 30"/>
          <p:cNvSpPr/>
          <p:nvPr/>
        </p:nvSpPr>
        <p:spPr>
          <a:xfrm>
            <a:off x="5295370" y="4556604"/>
            <a:ext cx="1148838" cy="5040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禁止 31"/>
          <p:cNvSpPr/>
          <p:nvPr/>
        </p:nvSpPr>
        <p:spPr>
          <a:xfrm>
            <a:off x="5594906" y="4509120"/>
            <a:ext cx="576064" cy="536365"/>
          </a:xfrm>
          <a:prstGeom prst="noSmoking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左右矢印 32"/>
          <p:cNvSpPr/>
          <p:nvPr/>
        </p:nvSpPr>
        <p:spPr>
          <a:xfrm rot="5400000">
            <a:off x="4236421" y="3573872"/>
            <a:ext cx="793800" cy="5040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禁止 35"/>
          <p:cNvSpPr/>
          <p:nvPr/>
        </p:nvSpPr>
        <p:spPr>
          <a:xfrm>
            <a:off x="4433484" y="3639835"/>
            <a:ext cx="399672" cy="372129"/>
          </a:xfrm>
          <a:prstGeom prst="noSmoking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371" y="5197402"/>
            <a:ext cx="578542" cy="472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04" t="30689" r="58785" b="30689"/>
          <a:stretch/>
        </p:blipFill>
        <p:spPr bwMode="auto">
          <a:xfrm>
            <a:off x="1532861" y="4551988"/>
            <a:ext cx="706056" cy="740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円形吹き出し 2"/>
          <p:cNvSpPr/>
          <p:nvPr/>
        </p:nvSpPr>
        <p:spPr>
          <a:xfrm>
            <a:off x="6948264" y="3351223"/>
            <a:ext cx="1499619" cy="1028088"/>
          </a:xfrm>
          <a:prstGeom prst="wedgeEllipseCallo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アナログ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電話機</a:t>
            </a:r>
            <a:endParaRPr kumimoji="1" lang="ja-JP" altLang="en-US" dirty="0"/>
          </a:p>
        </p:txBody>
      </p:sp>
      <p:sp>
        <p:nvSpPr>
          <p:cNvPr id="17" name="円形吹き出し 16"/>
          <p:cNvSpPr/>
          <p:nvPr/>
        </p:nvSpPr>
        <p:spPr>
          <a:xfrm>
            <a:off x="1769471" y="3314812"/>
            <a:ext cx="1499619" cy="1028088"/>
          </a:xfrm>
          <a:prstGeom prst="wedgeEllipseCallo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ISDN</a:t>
            </a:r>
          </a:p>
          <a:p>
            <a:pPr algn="ctr"/>
            <a:r>
              <a:rPr kumimoji="1" lang="en-US" altLang="ja-JP" sz="2000" dirty="0" smtClean="0"/>
              <a:t>Analog</a:t>
            </a:r>
            <a:endParaRPr kumimoji="1" lang="ja-JP" altLang="en-US" sz="2000" dirty="0"/>
          </a:p>
        </p:txBody>
      </p:sp>
      <p:sp>
        <p:nvSpPr>
          <p:cNvPr id="18" name="円形吹き出し 17"/>
          <p:cNvSpPr/>
          <p:nvPr/>
        </p:nvSpPr>
        <p:spPr>
          <a:xfrm>
            <a:off x="5076242" y="2502535"/>
            <a:ext cx="1008117" cy="691131"/>
          </a:xfrm>
          <a:prstGeom prst="wedgeEllipseCallout">
            <a:avLst>
              <a:gd name="adj1" fmla="val -63593"/>
              <a:gd name="adj2" fmla="val 28479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PBX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650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VoIP-GW</a:t>
            </a:r>
            <a:endParaRPr kumimoji="1" lang="ja-JP" dirty="0"/>
          </a:p>
        </p:txBody>
      </p:sp>
      <p:pic>
        <p:nvPicPr>
          <p:cNvPr id="23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400" y="4222800"/>
            <a:ext cx="885842" cy="140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線コネクタ 23"/>
          <p:cNvCxnSpPr>
            <a:stCxn id="23" idx="0"/>
            <a:endCxn id="34" idx="2"/>
          </p:cNvCxnSpPr>
          <p:nvPr/>
        </p:nvCxnSpPr>
        <p:spPr>
          <a:xfrm flipV="1">
            <a:off x="4633321" y="3898900"/>
            <a:ext cx="0" cy="32390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46" idx="3"/>
            <a:endCxn id="23" idx="1"/>
          </p:cNvCxnSpPr>
          <p:nvPr/>
        </p:nvCxnSpPr>
        <p:spPr>
          <a:xfrm>
            <a:off x="3968443" y="4924090"/>
            <a:ext cx="221957" cy="1"/>
          </a:xfrm>
          <a:prstGeom prst="line">
            <a:avLst/>
          </a:prstGeom>
          <a:ln w="762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035" y="3356992"/>
            <a:ext cx="548571" cy="54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 descr="PBXSmal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276872"/>
            <a:ext cx="99060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668" y="4509120"/>
            <a:ext cx="10287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3" name="直線コネクタ 42"/>
          <p:cNvCxnSpPr>
            <a:endCxn id="35" idx="2"/>
          </p:cNvCxnSpPr>
          <p:nvPr/>
        </p:nvCxnSpPr>
        <p:spPr>
          <a:xfrm flipV="1">
            <a:off x="4629401" y="3138884"/>
            <a:ext cx="5851" cy="14610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1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653136"/>
            <a:ext cx="548571" cy="54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" name="直線コネクタ 47"/>
          <p:cNvCxnSpPr>
            <a:stCxn id="46" idx="1"/>
            <a:endCxn id="20" idx="0"/>
          </p:cNvCxnSpPr>
          <p:nvPr/>
        </p:nvCxnSpPr>
        <p:spPr>
          <a:xfrm flipH="1" flipV="1">
            <a:off x="2968323" y="4922060"/>
            <a:ext cx="451549" cy="2030"/>
          </a:xfrm>
          <a:prstGeom prst="line">
            <a:avLst/>
          </a:prstGeom>
          <a:ln w="762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stCxn id="23" idx="3"/>
            <a:endCxn id="53" idx="1"/>
          </p:cNvCxnSpPr>
          <p:nvPr/>
        </p:nvCxnSpPr>
        <p:spPr>
          <a:xfrm flipV="1">
            <a:off x="5076242" y="4924090"/>
            <a:ext cx="647886" cy="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1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653136"/>
            <a:ext cx="548571" cy="54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直線コネクタ 53"/>
          <p:cNvCxnSpPr>
            <a:stCxn id="41" idx="1"/>
            <a:endCxn id="53" idx="3"/>
          </p:cNvCxnSpPr>
          <p:nvPr/>
        </p:nvCxnSpPr>
        <p:spPr>
          <a:xfrm flipH="1">
            <a:off x="6272699" y="4905201"/>
            <a:ext cx="582969" cy="18889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r>
              <a:rPr lang="ja-JP" altLang="en-US" dirty="0" smtClean="0"/>
              <a:t>回線やレガシー</a:t>
            </a:r>
            <a:r>
              <a:rPr lang="en-US" altLang="ja-JP" dirty="0" smtClean="0"/>
              <a:t>PBX</a:t>
            </a:r>
            <a:r>
              <a:rPr lang="ja-JP" altLang="en-US" dirty="0" smtClean="0"/>
              <a:t>と</a:t>
            </a:r>
            <a:r>
              <a:rPr lang="en-US" altLang="ja-JP" dirty="0" smtClean="0"/>
              <a:t>IP</a:t>
            </a:r>
            <a:r>
              <a:rPr lang="ja-JP" altLang="en-US" dirty="0" smtClean="0"/>
              <a:t>回線を受け渡す機械</a:t>
            </a:r>
            <a:endParaRPr lang="en-US" altLang="ja-JP" dirty="0" smtClean="0"/>
          </a:p>
        </p:txBody>
      </p:sp>
      <p:sp>
        <p:nvSpPr>
          <p:cNvPr id="61" name="Rectangle 2"/>
          <p:cNvSpPr txBox="1">
            <a:spLocks/>
          </p:cNvSpPr>
          <p:nvPr/>
        </p:nvSpPr>
        <p:spPr>
          <a:xfrm>
            <a:off x="3578400" y="2206800"/>
            <a:ext cx="5385508" cy="444715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1" lang="ja-JP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1" lang="ja-JP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1" lang="ja-JP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dirty="0" smtClean="0"/>
              <a:t>ネットワーク系</a:t>
            </a:r>
            <a:r>
              <a:rPr lang="ja-JP" altLang="en-US" sz="2000" dirty="0"/>
              <a:t>で</a:t>
            </a:r>
            <a:r>
              <a:rPr lang="ja-JP" altLang="en-US" sz="2000" dirty="0" smtClean="0"/>
              <a:t>いうところの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「メディアコンバータ」にイメージが近い機器</a:t>
            </a:r>
            <a:endParaRPr lang="en-US" altLang="ja-JP" sz="2000" dirty="0" smtClean="0"/>
          </a:p>
          <a:p>
            <a:r>
              <a:rPr lang="ja-JP" altLang="en-US" sz="2000" dirty="0" smtClean="0"/>
              <a:t>受ける口が様々なので機器のポートも様々</a:t>
            </a:r>
            <a:endParaRPr lang="en-US" altLang="ja-JP" sz="2000" dirty="0" smtClean="0"/>
          </a:p>
          <a:p>
            <a:pPr lvl="1"/>
            <a:r>
              <a:rPr lang="ja-JP" altLang="en-US" sz="1700" dirty="0" smtClean="0"/>
              <a:t>外線などに繋げる</a:t>
            </a:r>
            <a:r>
              <a:rPr lang="en-US" altLang="ja-JP" sz="1700" dirty="0" smtClean="0"/>
              <a:t>”FXO”</a:t>
            </a:r>
          </a:p>
          <a:p>
            <a:pPr lvl="1"/>
            <a:r>
              <a:rPr lang="en-US" altLang="ja-JP" sz="1700" dirty="0" smtClean="0"/>
              <a:t>FAX</a:t>
            </a:r>
            <a:r>
              <a:rPr lang="ja-JP" altLang="en-US" sz="1700" dirty="0" smtClean="0"/>
              <a:t>やアナログ電話機を繋げる</a:t>
            </a:r>
            <a:r>
              <a:rPr lang="en-US" altLang="ja-JP" sz="1700" dirty="0" smtClean="0"/>
              <a:t>”FXS”</a:t>
            </a:r>
          </a:p>
          <a:p>
            <a:pPr lvl="1"/>
            <a:r>
              <a:rPr lang="ja-JP" altLang="en-US" sz="1700" dirty="0" smtClean="0"/>
              <a:t>デジタル回線</a:t>
            </a:r>
            <a:endParaRPr lang="en-US" altLang="ja-JP" sz="1700" dirty="0" smtClean="0"/>
          </a:p>
          <a:p>
            <a:pPr lvl="1"/>
            <a:r>
              <a:rPr lang="ja-JP" altLang="en-US" sz="1700" dirty="0" smtClean="0"/>
              <a:t>専用線</a:t>
            </a:r>
            <a:endParaRPr lang="en-US" altLang="ja-JP" sz="1700" dirty="0" smtClean="0"/>
          </a:p>
          <a:p>
            <a:r>
              <a:rPr lang="ja-JP" altLang="en-US" sz="2000" dirty="0"/>
              <a:t>アナログ</a:t>
            </a:r>
            <a:r>
              <a:rPr lang="ja-JP" altLang="en-US" sz="2000" dirty="0" smtClean="0"/>
              <a:t>電話機用の</a:t>
            </a:r>
            <a:r>
              <a:rPr lang="en-US" altLang="ja-JP" sz="2000" dirty="0" smtClean="0"/>
              <a:t>VoIP-GW</a:t>
            </a:r>
            <a:r>
              <a:rPr lang="ja-JP" altLang="en-US" sz="2000" dirty="0" smtClean="0"/>
              <a:t>は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en-US" altLang="ja-JP" sz="2000" dirty="0" smtClean="0"/>
              <a:t>ATA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Analog telephony Adapter)</a:t>
            </a:r>
            <a:r>
              <a:rPr lang="ja-JP" altLang="en-US" sz="2000" dirty="0" smtClean="0"/>
              <a:t>と呼ばれる</a:t>
            </a:r>
            <a:endParaRPr lang="en-US" altLang="ja-JP" sz="2000" dirty="0" smtClean="0"/>
          </a:p>
          <a:p>
            <a:endParaRPr lang="en-US" altLang="ja-JP" sz="2000" dirty="0" smtClean="0"/>
          </a:p>
        </p:txBody>
      </p:sp>
      <p:sp>
        <p:nvSpPr>
          <p:cNvPr id="26" name="雲 25"/>
          <p:cNvSpPr/>
          <p:nvPr/>
        </p:nvSpPr>
        <p:spPr>
          <a:xfrm>
            <a:off x="802225" y="4323919"/>
            <a:ext cx="2167329" cy="1196919"/>
          </a:xfrm>
          <a:prstGeom prst="cloud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04" t="30689" r="58785" b="30689"/>
          <a:stretch/>
        </p:blipFill>
        <p:spPr bwMode="auto">
          <a:xfrm>
            <a:off x="1532861" y="4551988"/>
            <a:ext cx="706056" cy="740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1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5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9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23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27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30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33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3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39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42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45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48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51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uiExpand="1" build="allAtOnce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音声ネットワークを構成する</a:t>
            </a:r>
            <a:r>
              <a:rPr lang="en-US" altLang="ja-JP" dirty="0"/>
              <a:t>3</a:t>
            </a:r>
            <a:r>
              <a:rPr lang="ja-JP" altLang="en-US" dirty="0" smtClean="0"/>
              <a:t>大要素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2000" dirty="0" smtClean="0"/>
              <a:t>まとめ</a:t>
            </a:r>
            <a:endParaRPr kumimoji="1" lang="ja-JP" sz="2000" dirty="0"/>
          </a:p>
        </p:txBody>
      </p:sp>
      <p:pic>
        <p:nvPicPr>
          <p:cNvPr id="15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51" y="32706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81" y="4707145"/>
            <a:ext cx="714853" cy="249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雲 16"/>
          <p:cNvSpPr/>
          <p:nvPr/>
        </p:nvSpPr>
        <p:spPr>
          <a:xfrm>
            <a:off x="802225" y="4323919"/>
            <a:ext cx="2167329" cy="1196919"/>
          </a:xfrm>
          <a:prstGeom prst="cloud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31" y="4666395"/>
            <a:ext cx="442695" cy="3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866" y="4995951"/>
            <a:ext cx="489339" cy="36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4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214" y="4221088"/>
            <a:ext cx="885842" cy="140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206717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708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2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929518"/>
            <a:ext cx="1396406" cy="72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線コネクタ 23"/>
          <p:cNvCxnSpPr>
            <a:stCxn id="20" idx="3"/>
            <a:endCxn id="15" idx="1"/>
          </p:cNvCxnSpPr>
          <p:nvPr/>
        </p:nvCxnSpPr>
        <p:spPr>
          <a:xfrm flipV="1">
            <a:off x="5076056" y="3637839"/>
            <a:ext cx="1903395" cy="128454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stCxn id="20" idx="3"/>
            <a:endCxn id="21" idx="1"/>
          </p:cNvCxnSpPr>
          <p:nvPr/>
        </p:nvCxnSpPr>
        <p:spPr>
          <a:xfrm flipV="1">
            <a:off x="5076056" y="4573943"/>
            <a:ext cx="1872208" cy="348436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20" idx="3"/>
            <a:endCxn id="22" idx="1"/>
          </p:cNvCxnSpPr>
          <p:nvPr/>
        </p:nvCxnSpPr>
        <p:spPr>
          <a:xfrm>
            <a:off x="5076056" y="4922379"/>
            <a:ext cx="1872208" cy="51566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20" idx="3"/>
            <a:endCxn id="23" idx="1"/>
          </p:cNvCxnSpPr>
          <p:nvPr/>
        </p:nvCxnSpPr>
        <p:spPr>
          <a:xfrm>
            <a:off x="5076056" y="4922379"/>
            <a:ext cx="2016224" cy="13683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17" idx="0"/>
            <a:endCxn id="20" idx="1"/>
          </p:cNvCxnSpPr>
          <p:nvPr/>
        </p:nvCxnSpPr>
        <p:spPr>
          <a:xfrm>
            <a:off x="2967748" y="4922379"/>
            <a:ext cx="1222466" cy="0"/>
          </a:xfrm>
          <a:prstGeom prst="line">
            <a:avLst/>
          </a:prstGeom>
          <a:ln w="762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371" y="5197402"/>
            <a:ext cx="578542" cy="472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12648" y="1628800"/>
            <a:ext cx="8153400" cy="4495800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電話回線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IP</a:t>
            </a:r>
            <a:r>
              <a:rPr lang="ja-JP" altLang="en-US" dirty="0" smtClean="0"/>
              <a:t>系・・・ひかり電話、</a:t>
            </a:r>
            <a:r>
              <a:rPr lang="en-US" altLang="ja-JP" dirty="0" smtClean="0"/>
              <a:t>050</a:t>
            </a:r>
            <a:r>
              <a:rPr lang="ja-JP" altLang="en-US" dirty="0" smtClean="0"/>
              <a:t>回線業者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メタル・・・アナログ回線、デジタル回線</a:t>
            </a:r>
            <a:endParaRPr lang="en-US" altLang="ja-JP" dirty="0" smtClean="0"/>
          </a:p>
          <a:p>
            <a:r>
              <a:rPr lang="en-US" altLang="ja-JP" dirty="0" smtClean="0"/>
              <a:t>PBX(</a:t>
            </a:r>
            <a:r>
              <a:rPr lang="ja-JP" altLang="en-US" dirty="0" smtClean="0"/>
              <a:t>主装置</a:t>
            </a:r>
            <a:r>
              <a:rPr lang="en-US" altLang="ja-JP" dirty="0" smtClean="0"/>
              <a:t>)</a:t>
            </a:r>
          </a:p>
          <a:p>
            <a:pPr lvl="2"/>
            <a:r>
              <a:rPr lang="ja-JP" altLang="en-US" dirty="0"/>
              <a:t>レガシー</a:t>
            </a:r>
            <a:r>
              <a:rPr lang="en-US" altLang="ja-JP" dirty="0" smtClean="0"/>
              <a:t>PBX</a:t>
            </a:r>
          </a:p>
          <a:p>
            <a:pPr lvl="2"/>
            <a:r>
              <a:rPr lang="en-US" altLang="ja-JP" dirty="0" smtClean="0"/>
              <a:t>IP-PBX(</a:t>
            </a:r>
            <a:r>
              <a:rPr lang="ja-JP" altLang="en-US" dirty="0" smtClean="0"/>
              <a:t>メーカー製</a:t>
            </a:r>
            <a:r>
              <a:rPr lang="en-US" altLang="ja-JP" dirty="0" smtClean="0"/>
              <a:t>PBX OSS</a:t>
            </a:r>
            <a:r>
              <a:rPr lang="ja-JP" altLang="en-US" dirty="0" smtClean="0"/>
              <a:t>な</a:t>
            </a:r>
            <a:r>
              <a:rPr lang="en-US" altLang="ja-JP" dirty="0" smtClean="0"/>
              <a:t>PBX)</a:t>
            </a:r>
          </a:p>
          <a:p>
            <a:r>
              <a:rPr kumimoji="1" lang="ja-JP" altLang="en-US" dirty="0" smtClean="0"/>
              <a:t>電話機</a:t>
            </a:r>
            <a:endParaRPr kumimoji="1" lang="en-US" altLang="ja-JP" dirty="0" smtClean="0"/>
          </a:p>
          <a:p>
            <a:pPr lvl="2"/>
            <a:r>
              <a:rPr lang="ja-JP" altLang="en-US" dirty="0"/>
              <a:t>多機能</a:t>
            </a:r>
            <a:r>
              <a:rPr lang="ja-JP" altLang="en-US" dirty="0" smtClean="0"/>
              <a:t>電話機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単機能電話機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9887190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Asterisk</a:t>
            </a:r>
            <a:r>
              <a:rPr lang="ja-JP" altLang="en-US" dirty="0" smtClean="0"/>
              <a:t>で何ができるのか</a:t>
            </a:r>
            <a:endParaRPr kumimoji="1" lang="ja-JP" dirty="0"/>
          </a:p>
        </p:txBody>
      </p:sp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1627200"/>
            <a:ext cx="8153400" cy="211683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既存システムと</a:t>
            </a:r>
            <a:r>
              <a:rPr lang="en-US" altLang="ja-JP" dirty="0" smtClean="0"/>
              <a:t>Asterisk</a:t>
            </a:r>
          </a:p>
          <a:p>
            <a:r>
              <a:rPr lang="en-US" altLang="ja-JP" dirty="0" smtClean="0"/>
              <a:t>Asterisk</a:t>
            </a:r>
            <a:r>
              <a:rPr lang="ja-JP" altLang="en-US" dirty="0" err="1" smtClean="0"/>
              <a:t>で</a:t>
            </a:r>
            <a:r>
              <a:rPr lang="ja-JP" altLang="en-US" dirty="0" smtClean="0"/>
              <a:t>出来ること</a:t>
            </a:r>
            <a:endParaRPr lang="en-US" altLang="ja-JP" dirty="0" smtClean="0"/>
          </a:p>
        </p:txBody>
      </p:sp>
      <p:sp>
        <p:nvSpPr>
          <p:cNvPr id="3" name="円形吹き出し 2"/>
          <p:cNvSpPr/>
          <p:nvPr/>
        </p:nvSpPr>
        <p:spPr>
          <a:xfrm>
            <a:off x="323528" y="4869160"/>
            <a:ext cx="3744416" cy="165618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ここから後半です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62358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Asterisk</a:t>
            </a:r>
            <a:r>
              <a:rPr lang="ja-JP" altLang="en-US" dirty="0"/>
              <a:t>で何ができるのか</a:t>
            </a:r>
            <a:endParaRPr kumimoji="1" lang="ja-JP" dirty="0"/>
          </a:p>
        </p:txBody>
      </p:sp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1627200"/>
            <a:ext cx="8153400" cy="211683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Asterisk</a:t>
            </a:r>
            <a:r>
              <a:rPr lang="ja-JP" altLang="en-US" dirty="0" smtClean="0"/>
              <a:t>を入れてみて、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まず思いつく導入シーンとしては・・・</a:t>
            </a:r>
            <a:endParaRPr lang="en-US" altLang="ja-JP" dirty="0" smtClean="0"/>
          </a:p>
          <a:p>
            <a:pPr marL="880110" lvl="1" indent="-514350">
              <a:buFont typeface="+mj-lt"/>
              <a:buAutoNum type="arabicPeriod"/>
            </a:pPr>
            <a:r>
              <a:rPr lang="ja-JP" altLang="en-US" dirty="0" smtClean="0"/>
              <a:t>旧来</a:t>
            </a:r>
            <a:r>
              <a:rPr lang="en-US" altLang="ja-JP" dirty="0" smtClean="0"/>
              <a:t>PBX</a:t>
            </a:r>
            <a:r>
              <a:rPr lang="ja-JP" altLang="en-US" dirty="0" smtClean="0"/>
              <a:t>代替としての</a:t>
            </a:r>
            <a:r>
              <a:rPr lang="en-US" altLang="ja-JP" dirty="0" err="1" smtClean="0"/>
              <a:t>Asterisk+IP</a:t>
            </a:r>
            <a:r>
              <a:rPr lang="ja-JP" altLang="en-US" dirty="0" smtClean="0"/>
              <a:t>電話機</a:t>
            </a:r>
            <a:endParaRPr lang="en-US" altLang="ja-JP" dirty="0" smtClean="0"/>
          </a:p>
          <a:p>
            <a:pPr marL="880110" lvl="1" indent="-514350">
              <a:buFont typeface="+mj-lt"/>
              <a:buAutoNum type="arabicPeriod"/>
            </a:pPr>
            <a:r>
              <a:rPr lang="ja-JP" altLang="en-US" dirty="0" smtClean="0"/>
              <a:t>内線延長ソリューションとしての</a:t>
            </a:r>
            <a:r>
              <a:rPr lang="en-US" altLang="ja-JP" dirty="0" smtClean="0"/>
              <a:t>Asterisk+</a:t>
            </a:r>
            <a:r>
              <a:rPr lang="ja-JP" altLang="en-US" dirty="0" smtClean="0"/>
              <a:t>スマホ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605479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既存システムと</a:t>
            </a:r>
            <a:r>
              <a:rPr lang="en-US" altLang="ja-JP" dirty="0" smtClean="0"/>
              <a:t>Asterisk</a:t>
            </a:r>
            <a:endParaRPr kumimoji="1" lang="ja-JP" dirty="0"/>
          </a:p>
        </p:txBody>
      </p:sp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27707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旧来</a:t>
            </a:r>
            <a:r>
              <a:rPr lang="en-US" altLang="ja-JP" dirty="0" smtClean="0"/>
              <a:t>PBX</a:t>
            </a:r>
            <a:r>
              <a:rPr lang="ja-JP" altLang="en-US" dirty="0" smtClean="0"/>
              <a:t>代替としての</a:t>
            </a:r>
            <a:r>
              <a:rPr lang="en-US" altLang="ja-JP" dirty="0" smtClean="0"/>
              <a:t>Asterisk+IP</a:t>
            </a:r>
            <a:r>
              <a:rPr lang="ja-JP" altLang="en-US" dirty="0" smtClean="0"/>
              <a:t>電話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メーカー製</a:t>
            </a:r>
            <a:r>
              <a:rPr lang="en-US" altLang="ja-JP" dirty="0" smtClean="0"/>
              <a:t>PBX</a:t>
            </a:r>
            <a:r>
              <a:rPr lang="ja-JP" altLang="en-US" dirty="0" smtClean="0"/>
              <a:t>との</a:t>
            </a:r>
            <a:r>
              <a:rPr lang="ja-JP" altLang="en-US" dirty="0"/>
              <a:t>競合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メーカー製</a:t>
            </a:r>
            <a:r>
              <a:rPr lang="en-US" altLang="ja-JP" dirty="0" smtClean="0"/>
              <a:t>PBX</a:t>
            </a:r>
            <a:r>
              <a:rPr lang="ja-JP" altLang="en-US" dirty="0" smtClean="0"/>
              <a:t>のほうが多機能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デフォルト機能</a:t>
            </a:r>
            <a:r>
              <a:rPr lang="ja-JP" altLang="en-US" dirty="0" smtClean="0"/>
              <a:t>の数で争ったら負け</a:t>
            </a:r>
            <a:r>
              <a:rPr lang="en-US" altLang="ja-JP" dirty="0" smtClean="0"/>
              <a:t>)</a:t>
            </a:r>
          </a:p>
          <a:p>
            <a:pPr lvl="2"/>
            <a:r>
              <a:rPr lang="ja-JP" altLang="en-US" dirty="0" smtClean="0"/>
              <a:t>信頼性でメーカー製</a:t>
            </a:r>
            <a:r>
              <a:rPr lang="en-US" altLang="ja-JP" dirty="0" smtClean="0"/>
              <a:t>PBX</a:t>
            </a:r>
            <a:r>
              <a:rPr lang="ja-JP" altLang="en-US" dirty="0" smtClean="0"/>
              <a:t>に勝てない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特にレガシー</a:t>
            </a:r>
            <a:r>
              <a:rPr lang="en-US" altLang="ja-JP" dirty="0" smtClean="0"/>
              <a:t>PBX</a:t>
            </a:r>
            <a:r>
              <a:rPr lang="ja-JP" altLang="en-US" dirty="0" smtClean="0"/>
              <a:t>の信頼性は絶大</a:t>
            </a:r>
            <a:r>
              <a:rPr lang="en-US" altLang="ja-JP" dirty="0" smtClean="0"/>
              <a:t>)</a:t>
            </a:r>
          </a:p>
        </p:txBody>
      </p:sp>
      <p:pic>
        <p:nvPicPr>
          <p:cNvPr id="36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558" y="5195212"/>
            <a:ext cx="599577" cy="94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51" descr="IP Pho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920" y="5170222"/>
            <a:ext cx="904917" cy="497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2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781" y="5870957"/>
            <a:ext cx="945149" cy="48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2" name="直線コネクタ 41"/>
          <p:cNvCxnSpPr>
            <a:stCxn id="36" idx="3"/>
            <a:endCxn id="38" idx="1"/>
          </p:cNvCxnSpPr>
          <p:nvPr/>
        </p:nvCxnSpPr>
        <p:spPr>
          <a:xfrm flipV="1">
            <a:off x="4297135" y="5418777"/>
            <a:ext cx="698785" cy="25110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stCxn id="36" idx="3"/>
            <a:endCxn id="39" idx="1"/>
          </p:cNvCxnSpPr>
          <p:nvPr/>
        </p:nvCxnSpPr>
        <p:spPr>
          <a:xfrm>
            <a:off x="4297135" y="5669877"/>
            <a:ext cx="711646" cy="445589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401" y="5870957"/>
            <a:ext cx="391583" cy="319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9034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雲 6"/>
          <p:cNvSpPr/>
          <p:nvPr/>
        </p:nvSpPr>
        <p:spPr>
          <a:xfrm>
            <a:off x="3743645" y="4848536"/>
            <a:ext cx="1764459" cy="12447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既存システムと</a:t>
            </a:r>
            <a:r>
              <a:rPr lang="en-US" altLang="ja-JP" dirty="0" smtClean="0"/>
              <a:t>Asterisk</a:t>
            </a:r>
            <a:endParaRPr kumimoji="1" lang="ja-JP" dirty="0"/>
          </a:p>
        </p:txBody>
      </p:sp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27707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内線延長ソリューションとしての</a:t>
            </a:r>
            <a:r>
              <a:rPr lang="en-US" altLang="ja-JP" dirty="0"/>
              <a:t>Asterisk+</a:t>
            </a:r>
            <a:r>
              <a:rPr lang="ja-JP" altLang="en-US" dirty="0" smtClean="0"/>
              <a:t>スマホ</a:t>
            </a:r>
            <a:endParaRPr lang="en-US" altLang="ja-JP" dirty="0"/>
          </a:p>
          <a:p>
            <a:pPr lvl="1"/>
            <a:r>
              <a:rPr lang="ja-JP" altLang="en-US" dirty="0"/>
              <a:t>音声系</a:t>
            </a:r>
            <a:r>
              <a:rPr lang="ja-JP" altLang="en-US" dirty="0" smtClean="0"/>
              <a:t>キャリアとの</a:t>
            </a:r>
            <a:r>
              <a:rPr lang="ja-JP" altLang="en-US" dirty="0"/>
              <a:t>競合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Asterisk</a:t>
            </a:r>
            <a:r>
              <a:rPr lang="ja-JP" altLang="en-US" dirty="0" smtClean="0"/>
              <a:t>を内線延長用サーバーとして立てても、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ノウハウ豊富な既存サービス</a:t>
            </a:r>
            <a:r>
              <a:rPr lang="en-US" altLang="ja-JP" sz="1200" dirty="0"/>
              <a:t>(Skype</a:t>
            </a:r>
            <a:r>
              <a:rPr lang="ja-JP" altLang="en-US" sz="1200" dirty="0" err="1"/>
              <a:t>、</a:t>
            </a:r>
            <a:r>
              <a:rPr lang="en-US" altLang="ja-JP" sz="1200" dirty="0"/>
              <a:t>050</a:t>
            </a:r>
            <a:r>
              <a:rPr lang="ja-JP" altLang="en-US" sz="1200" dirty="0"/>
              <a:t>番号サービスなど</a:t>
            </a:r>
            <a:r>
              <a:rPr lang="en-US" altLang="ja-JP" sz="1200" dirty="0"/>
              <a:t>)</a:t>
            </a:r>
            <a:r>
              <a:rPr lang="ja-JP" altLang="en-US" dirty="0" smtClean="0"/>
              <a:t>と競合する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白い犬が出てきたら</a:t>
            </a:r>
            <a:r>
              <a:rPr lang="ja-JP" altLang="en-US" dirty="0"/>
              <a:t>コスト</a:t>
            </a:r>
            <a:r>
              <a:rPr lang="ja-JP" altLang="en-US" dirty="0" smtClean="0"/>
              <a:t>勝負で負ける</a:t>
            </a:r>
            <a:endParaRPr lang="en-US" altLang="ja-JP" dirty="0" smtClean="0"/>
          </a:p>
        </p:txBody>
      </p:sp>
      <p:grpSp>
        <p:nvGrpSpPr>
          <p:cNvPr id="4" name="グループ化 3"/>
          <p:cNvGrpSpPr/>
          <p:nvPr/>
        </p:nvGrpSpPr>
        <p:grpSpPr>
          <a:xfrm>
            <a:off x="4440010" y="5181036"/>
            <a:ext cx="399786" cy="548646"/>
            <a:chOff x="5578776" y="4968586"/>
            <a:chExt cx="1055699" cy="1448789"/>
          </a:xfrm>
        </p:grpSpPr>
        <p:pic>
          <p:nvPicPr>
            <p:cNvPr id="5" name="Picture 34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8776" y="4968586"/>
              <a:ext cx="885842" cy="1402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5933" y="5944900"/>
              <a:ext cx="578542" cy="47247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6" name="Picture 2" descr="C:\Documents and Settings\gima\Local Settings\Temporary Internet Files\Content.IE5\J5GS5Y3O\MC90036996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581" y="4554727"/>
            <a:ext cx="556267" cy="81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Documents and Settings\gima\Local Settings\Temporary Internet Files\Content.IE5\J5GS5Y3O\MC90036996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378" y="5782717"/>
            <a:ext cx="556267" cy="81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矢印コネクタ 9"/>
          <p:cNvCxnSpPr>
            <a:stCxn id="1026" idx="3"/>
            <a:endCxn id="5" idx="1"/>
          </p:cNvCxnSpPr>
          <p:nvPr/>
        </p:nvCxnSpPr>
        <p:spPr>
          <a:xfrm>
            <a:off x="3203848" y="4962045"/>
            <a:ext cx="1236162" cy="484565"/>
          </a:xfrm>
          <a:prstGeom prst="straightConnector1">
            <a:avLst/>
          </a:prstGeom>
          <a:ln w="41275">
            <a:solidFill>
              <a:srgbClr val="FFC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11" idx="3"/>
            <a:endCxn id="5" idx="1"/>
          </p:cNvCxnSpPr>
          <p:nvPr/>
        </p:nvCxnSpPr>
        <p:spPr>
          <a:xfrm flipV="1">
            <a:off x="3223645" y="5446610"/>
            <a:ext cx="1216365" cy="743425"/>
          </a:xfrm>
          <a:prstGeom prst="straightConnector1">
            <a:avLst/>
          </a:prstGeom>
          <a:ln w="41275">
            <a:solidFill>
              <a:srgbClr val="FFC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Documents and Settings\gima\Local Settings\Temporary Internet Files\Content.IE5\J5GS5Y3O\MC90036996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965" y="5729682"/>
            <a:ext cx="556267" cy="81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直線矢印コネクタ 20"/>
          <p:cNvCxnSpPr>
            <a:stCxn id="20" idx="1"/>
            <a:endCxn id="5" idx="3"/>
          </p:cNvCxnSpPr>
          <p:nvPr/>
        </p:nvCxnSpPr>
        <p:spPr>
          <a:xfrm flipH="1" flipV="1">
            <a:off x="4775472" y="5446610"/>
            <a:ext cx="1328493" cy="690390"/>
          </a:xfrm>
          <a:prstGeom prst="straightConnector1">
            <a:avLst/>
          </a:prstGeom>
          <a:ln w="41275">
            <a:solidFill>
              <a:srgbClr val="FFC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 descr="C:\Documents and Settings\gima\Local Settings\Temporary Internet Files\Content.IE5\J5GS5Y3O\MC90036996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964" y="4554727"/>
            <a:ext cx="556267" cy="81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直線矢印コネクタ 26"/>
          <p:cNvCxnSpPr>
            <a:stCxn id="26" idx="1"/>
            <a:endCxn id="5" idx="3"/>
          </p:cNvCxnSpPr>
          <p:nvPr/>
        </p:nvCxnSpPr>
        <p:spPr>
          <a:xfrm flipH="1">
            <a:off x="4775472" y="4962045"/>
            <a:ext cx="1328492" cy="484565"/>
          </a:xfrm>
          <a:prstGeom prst="straightConnector1">
            <a:avLst/>
          </a:prstGeom>
          <a:ln w="41275">
            <a:solidFill>
              <a:srgbClr val="FFC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6298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既存システムと</a:t>
            </a:r>
            <a:r>
              <a:rPr lang="en-US" altLang="ja-JP" dirty="0" smtClean="0"/>
              <a:t>Asterisk</a:t>
            </a:r>
            <a:r>
              <a:rPr lang="en-US" altLang="ja-JP" dirty="0" smtClean="0"/>
              <a:t>(</a:t>
            </a:r>
            <a:r>
              <a:rPr lang="ja-JP" altLang="en-US" dirty="0"/>
              <a:t>小</a:t>
            </a:r>
            <a:r>
              <a:rPr lang="ja-JP" altLang="en-US" dirty="0" smtClean="0"/>
              <a:t>まとめ</a:t>
            </a:r>
            <a:r>
              <a:rPr lang="en-US" altLang="ja-JP" dirty="0" smtClean="0"/>
              <a:t>)</a:t>
            </a:r>
            <a:endParaRPr kumimoji="1" lang="ja-JP" dirty="0"/>
          </a:p>
        </p:txBody>
      </p:sp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27707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Asterisk</a:t>
            </a:r>
            <a:r>
              <a:rPr lang="ja-JP" altLang="en-US" dirty="0"/>
              <a:t>で</a:t>
            </a:r>
            <a:r>
              <a:rPr lang="ja-JP" altLang="en-US" dirty="0" smtClean="0"/>
              <a:t>旧来システムをリプレースすると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費用</a:t>
            </a:r>
            <a:r>
              <a:rPr lang="en-US" altLang="ja-JP" dirty="0" smtClean="0"/>
              <a:t>/</a:t>
            </a:r>
            <a:r>
              <a:rPr lang="ja-JP" altLang="en-US" dirty="0" smtClean="0"/>
              <a:t>運用で痛い目に</a:t>
            </a:r>
            <a:r>
              <a:rPr lang="ja-JP" altLang="en-US" dirty="0" smtClean="0"/>
              <a:t>合うことが多い。</a:t>
            </a:r>
            <a:endParaRPr lang="en-US" altLang="ja-JP" dirty="0" smtClean="0"/>
          </a:p>
          <a:p>
            <a:r>
              <a:rPr lang="ja-JP" altLang="en-US" dirty="0" smtClean="0"/>
              <a:t>そもそも、</a:t>
            </a:r>
            <a:r>
              <a:rPr lang="en-US" altLang="ja-JP" dirty="0" smtClean="0"/>
              <a:t>Asterisk</a:t>
            </a:r>
            <a:r>
              <a:rPr lang="ja-JP" altLang="en-US" dirty="0" smtClean="0"/>
              <a:t>入れるより既存サービスを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利用した方が楽</a:t>
            </a:r>
            <a:r>
              <a:rPr lang="ja-JP" altLang="en-US" dirty="0"/>
              <a:t>では</a:t>
            </a:r>
            <a:r>
              <a:rPr lang="ja-JP" altLang="en-US" dirty="0" smtClean="0"/>
              <a:t>・・・</a:t>
            </a:r>
            <a:r>
              <a:rPr lang="en-US" altLang="ja-JP" dirty="0" smtClean="0"/>
              <a:t>?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という、導入前の不安に</a:t>
            </a:r>
            <a:r>
              <a:rPr lang="ja-JP" altLang="en-US" dirty="0" err="1" smtClean="0"/>
              <a:t>応えらるのか</a:t>
            </a:r>
            <a:r>
              <a:rPr lang="ja-JP" altLang="en-US" dirty="0" smtClean="0"/>
              <a:t>？という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疑問</a:t>
            </a:r>
            <a:endParaRPr lang="en-US" altLang="ja-JP" dirty="0" smtClean="0"/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407640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Asterisk</a:t>
            </a:r>
            <a:r>
              <a:rPr lang="ja-JP" altLang="en-US" dirty="0" smtClean="0"/>
              <a:t>で何ができるのか</a:t>
            </a:r>
            <a:endParaRPr kumimoji="1" lang="ja-JP" dirty="0"/>
          </a:p>
        </p:txBody>
      </p:sp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423848" cy="427707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メーカー</a:t>
            </a:r>
            <a:r>
              <a:rPr lang="en-US" altLang="ja-JP" dirty="0" smtClean="0"/>
              <a:t>/</a:t>
            </a:r>
            <a:r>
              <a:rPr lang="ja-JP" altLang="en-US" dirty="0" smtClean="0"/>
              <a:t>キャリアに縛られない音声</a:t>
            </a:r>
            <a:r>
              <a:rPr lang="ja-JP" altLang="en-US" dirty="0" smtClean="0"/>
              <a:t>制御</a:t>
            </a:r>
            <a:endParaRPr lang="en-US" altLang="ja-JP" dirty="0"/>
          </a:p>
          <a:p>
            <a:pPr lvl="1"/>
            <a:r>
              <a:rPr lang="en-US" altLang="ja-JP" sz="2400" dirty="0" smtClean="0"/>
              <a:t>VoIP</a:t>
            </a:r>
            <a:r>
              <a:rPr lang="ja-JP" altLang="en-US" sz="2400" dirty="0" smtClean="0"/>
              <a:t>機器や</a:t>
            </a:r>
            <a:r>
              <a:rPr lang="ja-JP" altLang="en-US" sz="2400" dirty="0"/>
              <a:t>キャリアのクセを吸収する</a:t>
            </a:r>
            <a:r>
              <a:rPr lang="ja-JP" altLang="en-US" sz="2400" dirty="0" smtClean="0"/>
              <a:t>ゲートウェイ</a:t>
            </a:r>
            <a:endParaRPr lang="en-US" altLang="ja-JP" sz="2400" dirty="0" smtClean="0"/>
          </a:p>
          <a:p>
            <a:pPr marL="502920" lvl="1" indent="-457200"/>
            <a:endParaRPr lang="en-US" altLang="ja-JP" sz="2700" dirty="0" smtClean="0"/>
          </a:p>
          <a:p>
            <a:pPr marL="182880" indent="-457200"/>
            <a:r>
              <a:rPr lang="ja-JP" altLang="en-US" dirty="0" smtClean="0"/>
              <a:t>利用者の手による音声制御</a:t>
            </a:r>
            <a:endParaRPr lang="en-US" altLang="ja-JP" dirty="0"/>
          </a:p>
          <a:p>
            <a:pPr marL="502920" lvl="1" indent="-457200"/>
            <a:r>
              <a:rPr lang="en-US" altLang="ja-JP" dirty="0" smtClean="0"/>
              <a:t>OSS</a:t>
            </a:r>
            <a:r>
              <a:rPr lang="ja-JP" altLang="en-US" dirty="0" smtClean="0"/>
              <a:t>を利用した音声</a:t>
            </a:r>
            <a:r>
              <a:rPr lang="ja-JP" altLang="en-US" dirty="0" smtClean="0"/>
              <a:t>制御</a:t>
            </a:r>
            <a:endParaRPr lang="en-US" altLang="ja-JP" dirty="0" smtClean="0"/>
          </a:p>
          <a:p>
            <a:pPr marL="502920" lvl="1" indent="-457200"/>
            <a:r>
              <a:rPr lang="ja-JP" altLang="en-US" dirty="0" smtClean="0"/>
              <a:t>オレオレ</a:t>
            </a:r>
            <a:r>
              <a:rPr lang="ja-JP" altLang="en-US" dirty="0" smtClean="0"/>
              <a:t>詐欺のような何か</a:t>
            </a:r>
          </a:p>
        </p:txBody>
      </p:sp>
    </p:spTree>
    <p:extLst>
      <p:ext uri="{BB962C8B-B14F-4D97-AF65-F5344CB8AC3E}">
        <p14:creationId xmlns:p14="http://schemas.microsoft.com/office/powerpoint/2010/main" val="28471671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中</a:t>
            </a:r>
            <a:r>
              <a:rPr lang="ja-JP" altLang="en-US" dirty="0" smtClean="0"/>
              <a:t>の人</a:t>
            </a:r>
            <a:r>
              <a:rPr lang="ja-JP" altLang="en-US" dirty="0"/>
              <a:t>について</a:t>
            </a:r>
            <a:endParaRPr kumimoji="1" lang="ja-JP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日本</a:t>
            </a:r>
            <a:r>
              <a:rPr kumimoji="1" lang="en-US" altLang="ja-JP" dirty="0" smtClean="0"/>
              <a:t>Asterisk</a:t>
            </a:r>
            <a:r>
              <a:rPr kumimoji="1" lang="ja-JP" altLang="en-US" dirty="0" smtClean="0"/>
              <a:t>ユーザ会の一員</a:t>
            </a:r>
            <a:endParaRPr lang="en-US" altLang="ja-JP" dirty="0"/>
          </a:p>
          <a:p>
            <a:pPr lvl="1"/>
            <a:r>
              <a:rPr lang="ja-JP" altLang="en-US" dirty="0" smtClean="0"/>
              <a:t>Ｃｉｓｃｏ電話機ネタがちょっと得意</a:t>
            </a:r>
            <a:endParaRPr lang="en-US" altLang="ja-JP" dirty="0"/>
          </a:p>
          <a:p>
            <a:r>
              <a:rPr lang="ja-JP" altLang="en-US" dirty="0" smtClean="0"/>
              <a:t>中の人について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配線系</a:t>
            </a:r>
            <a:r>
              <a:rPr lang="en-US" altLang="ja-JP" dirty="0"/>
              <a:t>&amp;</a:t>
            </a:r>
            <a:r>
              <a:rPr lang="ja-JP" altLang="en-US" dirty="0" smtClean="0"/>
              <a:t>ＶｏＩＰ系で</a:t>
            </a:r>
            <a:r>
              <a:rPr lang="ja-JP" altLang="en-US" dirty="0"/>
              <a:t>なん</a:t>
            </a:r>
            <a:r>
              <a:rPr lang="ja-JP" altLang="en-US" dirty="0" smtClean="0"/>
              <a:t>とか生きている社内</a:t>
            </a:r>
            <a:r>
              <a:rPr lang="en-US" altLang="ja-JP" dirty="0" smtClean="0"/>
              <a:t>SE</a:t>
            </a:r>
          </a:p>
        </p:txBody>
      </p:sp>
    </p:spTree>
    <p:extLst>
      <p:ext uri="{BB962C8B-B14F-4D97-AF65-F5344CB8AC3E}">
        <p14:creationId xmlns:p14="http://schemas.microsoft.com/office/powerpoint/2010/main" val="39852259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Asterisk</a:t>
            </a:r>
            <a:r>
              <a:rPr lang="ja-JP" altLang="en-US" dirty="0"/>
              <a:t>で何ができるのか</a:t>
            </a:r>
            <a:endParaRPr kumimoji="1" lang="ja-JP" dirty="0"/>
          </a:p>
        </p:txBody>
      </p:sp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75679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メーカー</a:t>
            </a:r>
            <a:r>
              <a:rPr lang="en-US" altLang="ja-JP" dirty="0" smtClean="0"/>
              <a:t>/</a:t>
            </a:r>
            <a:r>
              <a:rPr lang="ja-JP" altLang="en-US" dirty="0" smtClean="0"/>
              <a:t>キャリアに縛られない音声制御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音声機器やキャリアのクセを吸収するゲートウェイ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marL="685800" lvl="2" indent="0">
              <a:buNone/>
            </a:pPr>
            <a:endParaRPr lang="en-US" altLang="ja-JP" dirty="0" smtClean="0"/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073" y="3867282"/>
            <a:ext cx="1202694" cy="419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雲 19"/>
          <p:cNvSpPr/>
          <p:nvPr/>
        </p:nvSpPr>
        <p:spPr>
          <a:xfrm>
            <a:off x="799984" y="3212976"/>
            <a:ext cx="2689655" cy="3384376"/>
          </a:xfrm>
          <a:prstGeom prst="cloud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215" y="5435059"/>
            <a:ext cx="701196" cy="61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858" y="4604621"/>
            <a:ext cx="799125" cy="599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4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214" y="4221088"/>
            <a:ext cx="885842" cy="140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直線コネクタ 25"/>
          <p:cNvCxnSpPr>
            <a:stCxn id="23" idx="3"/>
          </p:cNvCxnSpPr>
          <p:nvPr/>
        </p:nvCxnSpPr>
        <p:spPr>
          <a:xfrm flipV="1">
            <a:off x="5076056" y="3637839"/>
            <a:ext cx="1903395" cy="128454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23" idx="3"/>
            <a:endCxn id="43" idx="1"/>
          </p:cNvCxnSpPr>
          <p:nvPr/>
        </p:nvCxnSpPr>
        <p:spPr>
          <a:xfrm flipV="1">
            <a:off x="5076056" y="4512306"/>
            <a:ext cx="1955189" cy="410073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23" idx="3"/>
            <a:endCxn id="1027" idx="1"/>
          </p:cNvCxnSpPr>
          <p:nvPr/>
        </p:nvCxnSpPr>
        <p:spPr>
          <a:xfrm>
            <a:off x="5076056" y="4922379"/>
            <a:ext cx="1624678" cy="104454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19" idx="3"/>
            <a:endCxn id="23" idx="1"/>
          </p:cNvCxnSpPr>
          <p:nvPr/>
        </p:nvCxnSpPr>
        <p:spPr>
          <a:xfrm>
            <a:off x="2771767" y="4077073"/>
            <a:ext cx="1418447" cy="845306"/>
          </a:xfrm>
          <a:prstGeom prst="line">
            <a:avLst/>
          </a:prstGeom>
          <a:ln w="762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371" y="5197402"/>
            <a:ext cx="578542" cy="472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1" descr="IP Phon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50" y="2976206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直線コネクタ 34"/>
          <p:cNvCxnSpPr>
            <a:stCxn id="22" idx="3"/>
            <a:endCxn id="23" idx="1"/>
          </p:cNvCxnSpPr>
          <p:nvPr/>
        </p:nvCxnSpPr>
        <p:spPr>
          <a:xfrm>
            <a:off x="2569983" y="4904293"/>
            <a:ext cx="1620231" cy="18086"/>
          </a:xfrm>
          <a:prstGeom prst="line">
            <a:avLst/>
          </a:prstGeom>
          <a:ln w="762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stCxn id="21" idx="3"/>
            <a:endCxn id="23" idx="1"/>
          </p:cNvCxnSpPr>
          <p:nvPr/>
        </p:nvCxnSpPr>
        <p:spPr>
          <a:xfrm flipV="1">
            <a:off x="2478411" y="4922379"/>
            <a:ext cx="1711803" cy="818180"/>
          </a:xfrm>
          <a:prstGeom prst="line">
            <a:avLst/>
          </a:prstGeom>
          <a:ln w="762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734" y="5295406"/>
            <a:ext cx="1685925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3" name="オブジェクト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6237181"/>
              </p:ext>
            </p:extLst>
          </p:nvPr>
        </p:nvGraphicFramePr>
        <p:xfrm>
          <a:off x="7031245" y="4004150"/>
          <a:ext cx="1021073" cy="101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Visio" r:id="rId15" imgW="4425480" imgH="4405320" progId="Visio.Drawing.11">
                  <p:link updateAutomatic="1"/>
                </p:oleObj>
              </mc:Choice>
              <mc:Fallback>
                <p:oleObj name="Visio" r:id="rId15" imgW="4425480" imgH="4405320" progId="Visio.Drawing.11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031245" y="4004150"/>
                        <a:ext cx="1021073" cy="1016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00594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Asterisk</a:t>
            </a:r>
            <a:r>
              <a:rPr lang="ja-JP" altLang="en-US" dirty="0"/>
              <a:t>で何ができるのか</a:t>
            </a:r>
            <a:endParaRPr kumimoji="1" lang="ja-JP" dirty="0"/>
          </a:p>
        </p:txBody>
      </p:sp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27707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OSS</a:t>
            </a:r>
            <a:r>
              <a:rPr lang="ja-JP" altLang="en-US" dirty="0" smtClean="0"/>
              <a:t>を利用した音声制御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ひかり電話宛の電話を</a:t>
            </a:r>
            <a:r>
              <a:rPr lang="en-US" altLang="ja-JP" dirty="0" smtClean="0"/>
              <a:t>Asterisk</a:t>
            </a:r>
            <a:r>
              <a:rPr lang="ja-JP" altLang="en-US" dirty="0" smtClean="0"/>
              <a:t>で転送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携帯電話から</a:t>
            </a:r>
            <a:r>
              <a:rPr lang="en-US" altLang="ja-JP" dirty="0" smtClean="0"/>
              <a:t>Asterisk</a:t>
            </a:r>
            <a:r>
              <a:rPr lang="ja-JP" altLang="en-US" dirty="0" smtClean="0"/>
              <a:t>を踏み台にひかり電話で発信</a:t>
            </a:r>
            <a:endParaRPr lang="en-US" altLang="ja-JP" dirty="0" smtClean="0"/>
          </a:p>
        </p:txBody>
      </p:sp>
      <p:pic>
        <p:nvPicPr>
          <p:cNvPr id="4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694" y="4593703"/>
            <a:ext cx="599577" cy="94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線コネクタ 6"/>
          <p:cNvCxnSpPr>
            <a:stCxn id="4" idx="3"/>
          </p:cNvCxnSpPr>
          <p:nvPr/>
        </p:nvCxnSpPr>
        <p:spPr>
          <a:xfrm flipV="1">
            <a:off x="6738271" y="5068367"/>
            <a:ext cx="673228" cy="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726" y="5269448"/>
            <a:ext cx="391583" cy="319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Documents and Settings\gima\Local Settings\Temporary Internet Files\Content.IE5\RK8SFU23\MC90003640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093" y="5522911"/>
            <a:ext cx="678078" cy="106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542" y="5594943"/>
            <a:ext cx="722313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グループ化 2"/>
          <p:cNvGrpSpPr/>
          <p:nvPr/>
        </p:nvGrpSpPr>
        <p:grpSpPr>
          <a:xfrm>
            <a:off x="7386248" y="4766647"/>
            <a:ext cx="999790" cy="590745"/>
            <a:chOff x="802225" y="4323919"/>
            <a:chExt cx="2167329" cy="1196919"/>
          </a:xfrm>
        </p:grpSpPr>
        <p:sp>
          <p:nvSpPr>
            <p:cNvPr id="19" name="雲 18"/>
            <p:cNvSpPr/>
            <p:nvPr/>
          </p:nvSpPr>
          <p:spPr>
            <a:xfrm>
              <a:off x="802225" y="4323919"/>
              <a:ext cx="2167329" cy="1196919"/>
            </a:xfrm>
            <a:prstGeom prst="cloud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0" name="Picture 5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04" t="30689" r="58785" b="30689"/>
            <a:stretch/>
          </p:blipFill>
          <p:spPr bwMode="auto">
            <a:xfrm>
              <a:off x="1532861" y="4551988"/>
              <a:ext cx="706056" cy="7407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下矢印 7"/>
          <p:cNvSpPr/>
          <p:nvPr/>
        </p:nvSpPr>
        <p:spPr>
          <a:xfrm rot="3024459">
            <a:off x="5282482" y="5147481"/>
            <a:ext cx="576064" cy="9982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吹き出し 9"/>
          <p:cNvSpPr/>
          <p:nvPr/>
        </p:nvSpPr>
        <p:spPr>
          <a:xfrm>
            <a:off x="3995936" y="4227437"/>
            <a:ext cx="1944216" cy="840931"/>
          </a:xfrm>
          <a:prstGeom prst="wedgeRoundRectCallout">
            <a:avLst>
              <a:gd name="adj1" fmla="val 41652"/>
              <a:gd name="adj2" fmla="val 8638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BlueTooth</a:t>
            </a:r>
            <a:r>
              <a:rPr kumimoji="1" lang="ja-JP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で</a:t>
            </a:r>
            <a:endParaRPr kumimoji="1" lang="en-US" altLang="ja-JP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携帯電話を接続</a:t>
            </a:r>
            <a:endParaRPr kumimoji="1" lang="ja-JP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左右矢印 10"/>
          <p:cNvSpPr/>
          <p:nvPr/>
        </p:nvSpPr>
        <p:spPr>
          <a:xfrm>
            <a:off x="2789855" y="5945620"/>
            <a:ext cx="1705238" cy="2410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81292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Asterisk</a:t>
            </a:r>
            <a:r>
              <a:rPr lang="ja-JP" altLang="en-US" dirty="0"/>
              <a:t>で何ができるのか</a:t>
            </a:r>
            <a:endParaRPr kumimoji="1" lang="ja-JP" dirty="0"/>
          </a:p>
        </p:txBody>
      </p:sp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27707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オレオレ詐欺のような何か</a:t>
            </a:r>
            <a:endParaRPr lang="en-US" altLang="ja-JP" dirty="0" smtClean="0"/>
          </a:p>
          <a:p>
            <a:pPr lvl="1"/>
            <a:r>
              <a:rPr lang="ja-JP" altLang="en-US" dirty="0"/>
              <a:t>東京</a:t>
            </a:r>
            <a:r>
              <a:rPr lang="ja-JP" altLang="en-US" dirty="0" smtClean="0"/>
              <a:t>に居ながら、九州の市外局番で発信できる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他拠点に設置した</a:t>
            </a:r>
            <a:r>
              <a:rPr lang="en-US" altLang="ja-JP" dirty="0" smtClean="0"/>
              <a:t>Asterisk</a:t>
            </a:r>
            <a:r>
              <a:rPr lang="ja-JP" altLang="en-US" dirty="0" smtClean="0"/>
              <a:t>を踏み台（</a:t>
            </a:r>
            <a:r>
              <a:rPr lang="en-US" altLang="ja-JP" dirty="0" smtClean="0"/>
              <a:t>Proxy</a:t>
            </a:r>
            <a:r>
              <a:rPr lang="ja-JP" altLang="en-US" dirty="0" smtClean="0"/>
              <a:t>）にして発信</a:t>
            </a:r>
            <a:endParaRPr lang="en-US" altLang="ja-JP" dirty="0" smtClean="0"/>
          </a:p>
          <a:p>
            <a:pPr lvl="2"/>
            <a:r>
              <a:rPr lang="ja-JP" altLang="en-US" dirty="0"/>
              <a:t>他</a:t>
            </a:r>
            <a:r>
              <a:rPr lang="ja-JP" altLang="en-US" dirty="0" smtClean="0"/>
              <a:t>拠点宛の電話を一か所で集中処理</a:t>
            </a:r>
            <a:endParaRPr lang="en-US" altLang="ja-JP" dirty="0"/>
          </a:p>
          <a:p>
            <a:pPr lvl="2"/>
            <a:r>
              <a:rPr lang="ja-JP" altLang="en-US" dirty="0" smtClean="0"/>
              <a:t>発信地点を特定されにくくする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/>
          </a:p>
          <a:p>
            <a:pPr marL="685800" lvl="2" indent="0">
              <a:buNone/>
            </a:pPr>
            <a:endParaRPr lang="en-US" altLang="ja-JP" dirty="0" smtClean="0"/>
          </a:p>
        </p:txBody>
      </p:sp>
      <p:pic>
        <p:nvPicPr>
          <p:cNvPr id="3074" name="Picture 2" descr="C:\Documents and Settings\gima\Local Settings\Temporary Internet Files\Content.IE5\TM3225BC\MC90036447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832" y="3740967"/>
            <a:ext cx="2433376" cy="284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グループ化 2"/>
          <p:cNvGrpSpPr/>
          <p:nvPr/>
        </p:nvGrpSpPr>
        <p:grpSpPr>
          <a:xfrm>
            <a:off x="4370872" y="6026425"/>
            <a:ext cx="237756" cy="348278"/>
            <a:chOff x="6710832" y="5100693"/>
            <a:chExt cx="679615" cy="995537"/>
          </a:xfrm>
        </p:grpSpPr>
        <p:pic>
          <p:nvPicPr>
            <p:cNvPr id="5" name="Picture 34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0832" y="5100693"/>
              <a:ext cx="599577" cy="949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8864" y="5776438"/>
              <a:ext cx="391583" cy="31979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グループ化 8"/>
          <p:cNvGrpSpPr/>
          <p:nvPr/>
        </p:nvGrpSpPr>
        <p:grpSpPr>
          <a:xfrm>
            <a:off x="5556765" y="5503553"/>
            <a:ext cx="237756" cy="348278"/>
            <a:chOff x="6710832" y="5100693"/>
            <a:chExt cx="679615" cy="995537"/>
          </a:xfrm>
        </p:grpSpPr>
        <p:pic>
          <p:nvPicPr>
            <p:cNvPr id="10" name="Picture 34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0832" y="5100693"/>
              <a:ext cx="599577" cy="949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8864" y="5776438"/>
              <a:ext cx="391583" cy="31979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5" name="Picture 3" descr="C:\Documents and Settings\gima\Local Settings\Temporary Internet Files\Content.IE5\J5GS5Y3O\MC90038362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436" y="4778302"/>
            <a:ext cx="785742" cy="6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gima\Local Settings\Temporary Internet Files\Content.IE5\GNG0MUQW\MC900078762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656524"/>
            <a:ext cx="928291" cy="107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円形吹き出し 15"/>
          <p:cNvSpPr/>
          <p:nvPr/>
        </p:nvSpPr>
        <p:spPr>
          <a:xfrm>
            <a:off x="6309178" y="3833851"/>
            <a:ext cx="1584176" cy="1189193"/>
          </a:xfrm>
          <a:prstGeom prst="wedgeEllipseCallout">
            <a:avLst>
              <a:gd name="adj1" fmla="val -59160"/>
              <a:gd name="adj2" fmla="val 52335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鹿児島</a:t>
            </a:r>
            <a:r>
              <a:rPr kumimoji="1" lang="ja-JP" altLang="en-US" sz="2000" dirty="0" err="1" smtClean="0"/>
              <a:t>なう</a:t>
            </a:r>
            <a:endParaRPr kumimoji="1" lang="en-US" altLang="ja-JP" sz="2000" dirty="0" smtClean="0"/>
          </a:p>
        </p:txBody>
      </p:sp>
      <p:sp>
        <p:nvSpPr>
          <p:cNvPr id="8" name="上矢印 7"/>
          <p:cNvSpPr/>
          <p:nvPr/>
        </p:nvSpPr>
        <p:spPr>
          <a:xfrm rot="16200000">
            <a:off x="2967836" y="5222860"/>
            <a:ext cx="441422" cy="2001247"/>
          </a:xfrm>
          <a:prstGeom prst="upArrow">
            <a:avLst>
              <a:gd name="adj1" fmla="val 50000"/>
              <a:gd name="adj2" fmla="val 514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上矢印 16"/>
          <p:cNvSpPr/>
          <p:nvPr/>
        </p:nvSpPr>
        <p:spPr>
          <a:xfrm rot="14612887">
            <a:off x="4975031" y="5508334"/>
            <a:ext cx="182002" cy="931227"/>
          </a:xfrm>
          <a:prstGeom prst="upArrow">
            <a:avLst>
              <a:gd name="adj1" fmla="val 50000"/>
              <a:gd name="adj2" fmla="val 514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形吹き出し 17"/>
          <p:cNvSpPr/>
          <p:nvPr/>
        </p:nvSpPr>
        <p:spPr>
          <a:xfrm>
            <a:off x="971601" y="4149081"/>
            <a:ext cx="3960440" cy="1152127"/>
          </a:xfrm>
          <a:prstGeom prst="wedgeEllipseCallout">
            <a:avLst>
              <a:gd name="adj1" fmla="val -28768"/>
              <a:gd name="adj2" fmla="val 81814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鹿児島の市外局番から</a:t>
            </a:r>
            <a:endParaRPr kumimoji="1" lang="en-US" altLang="ja-JP" sz="2000" dirty="0" smtClean="0"/>
          </a:p>
          <a:p>
            <a:pPr algn="ctr"/>
            <a:r>
              <a:rPr kumimoji="1" lang="ja-JP" altLang="en-US" sz="2000" dirty="0" smtClean="0"/>
              <a:t>かかってきたぞ</a:t>
            </a:r>
            <a:endParaRPr kumimoji="1"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34664394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まとめ</a:t>
            </a:r>
            <a:endParaRPr kumimoji="1" lang="ja-JP" dirty="0"/>
          </a:p>
        </p:txBody>
      </p:sp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4277072"/>
          </a:xfrm>
        </p:spPr>
        <p:txBody>
          <a:bodyPr>
            <a:normAutofit/>
          </a:bodyPr>
          <a:lstStyle/>
          <a:p>
            <a:r>
              <a:rPr lang="ja-JP" altLang="en-US" dirty="0"/>
              <a:t>音声</a:t>
            </a:r>
            <a:r>
              <a:rPr lang="ja-JP" altLang="en-US" dirty="0" smtClean="0"/>
              <a:t>ネットワーク</a:t>
            </a:r>
            <a:r>
              <a:rPr lang="ja-JP" altLang="en-US" dirty="0"/>
              <a:t>の</a:t>
            </a:r>
            <a:r>
              <a:rPr lang="en-US" altLang="ja-JP" dirty="0" smtClean="0"/>
              <a:t>3</a:t>
            </a:r>
            <a:r>
              <a:rPr lang="ja-JP" altLang="en-US" dirty="0" smtClean="0"/>
              <a:t>大要素を押さえておけば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何とかなる</a:t>
            </a:r>
            <a:endParaRPr lang="en-US" altLang="ja-JP" dirty="0" smtClean="0"/>
          </a:p>
          <a:p>
            <a:r>
              <a:rPr lang="en-US" altLang="ja-JP" dirty="0" smtClean="0"/>
              <a:t>Asterisk</a:t>
            </a:r>
            <a:r>
              <a:rPr lang="ja-JP" altLang="en-US" dirty="0" smtClean="0"/>
              <a:t>を既存サービスの代替にするのはコスト大</a:t>
            </a:r>
            <a:endParaRPr lang="en-US" altLang="ja-JP" dirty="0" smtClean="0"/>
          </a:p>
          <a:p>
            <a:r>
              <a:rPr lang="en-US" altLang="ja-JP" dirty="0" smtClean="0"/>
              <a:t>Asterisk</a:t>
            </a:r>
            <a:r>
              <a:rPr lang="ja-JP" altLang="en-US" dirty="0" smtClean="0"/>
              <a:t>は音声に付加価値をつけるのが得意</a:t>
            </a:r>
            <a:endParaRPr lang="en-US" altLang="ja-JP" dirty="0" smtClean="0"/>
          </a:p>
          <a:p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091242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sz="quarter" idx="1"/>
          </p:nvPr>
        </p:nvSpPr>
        <p:spPr>
          <a:xfrm>
            <a:off x="612648" y="3068960"/>
            <a:ext cx="8153400" cy="28083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4000" dirty="0" smtClean="0"/>
              <a:t>ご清聴ありがとうございました。</a:t>
            </a:r>
          </a:p>
        </p:txBody>
      </p:sp>
    </p:spTree>
    <p:extLst>
      <p:ext uri="{BB962C8B-B14F-4D97-AF65-F5344CB8AC3E}">
        <p14:creationId xmlns:p14="http://schemas.microsoft.com/office/powerpoint/2010/main" val="23149402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本セッションについて</a:t>
            </a:r>
            <a:endParaRPr kumimoji="1" lang="ja-JP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基本的に初心者向け</a:t>
            </a:r>
            <a:endParaRPr lang="en-US" altLang="ja-JP" dirty="0" smtClean="0"/>
          </a:p>
          <a:p>
            <a:pPr lvl="1"/>
            <a:r>
              <a:rPr lang="en-US" altLang="ja-JP" sz="2000" dirty="0" smtClean="0"/>
              <a:t>Asterisk</a:t>
            </a:r>
            <a:r>
              <a:rPr lang="ja-JP" altLang="en-US" sz="2000" dirty="0" smtClean="0"/>
              <a:t>を入れてみたけど、その後が続かなかった。という</a:t>
            </a:r>
            <a:r>
              <a:rPr lang="ja-JP" altLang="en-US" sz="2000" dirty="0" smtClean="0"/>
              <a:t>人向け</a:t>
            </a:r>
            <a:endParaRPr lang="en-US" altLang="ja-JP" sz="2000" dirty="0"/>
          </a:p>
          <a:p>
            <a:r>
              <a:rPr lang="ja-JP" altLang="en-US" dirty="0"/>
              <a:t>専門用語</a:t>
            </a:r>
            <a:r>
              <a:rPr lang="ja-JP" altLang="en-US" dirty="0" smtClean="0"/>
              <a:t>は使わない</a:t>
            </a:r>
            <a:endParaRPr lang="en-US" altLang="ja-JP" dirty="0"/>
          </a:p>
          <a:p>
            <a:pPr lvl="1"/>
            <a:r>
              <a:rPr lang="ja-JP" altLang="en-US" sz="2000" dirty="0" smtClean="0"/>
              <a:t>音声系業界は</a:t>
            </a:r>
            <a:r>
              <a:rPr lang="en-US" altLang="ja-JP" sz="2000" dirty="0" smtClean="0"/>
              <a:t>OSS</a:t>
            </a:r>
            <a:r>
              <a:rPr lang="ja-JP" altLang="en-US" sz="2000" dirty="0" smtClean="0"/>
              <a:t>業界とは違った文化をもっているので。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出来るだけ</a:t>
            </a:r>
            <a:r>
              <a:rPr lang="en-US" altLang="ja-JP" sz="2000" dirty="0" smtClean="0"/>
              <a:t>OSS</a:t>
            </a:r>
            <a:r>
              <a:rPr lang="ja-JP" altLang="en-US" sz="2000" dirty="0" smtClean="0"/>
              <a:t>に合わせた説明</a:t>
            </a:r>
            <a:endParaRPr lang="en-US" altLang="ja-JP" sz="2300" dirty="0" smtClean="0"/>
          </a:p>
        </p:txBody>
      </p:sp>
    </p:spTree>
    <p:extLst>
      <p:ext uri="{BB962C8B-B14F-4D97-AF65-F5344CB8AC3E}">
        <p14:creationId xmlns:p14="http://schemas.microsoft.com/office/powerpoint/2010/main" val="18071140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あらすじ</a:t>
            </a:r>
            <a:endParaRPr kumimoji="1" lang="ja-JP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ja-JP" altLang="en-US" dirty="0" smtClean="0"/>
              <a:t>音声ネットワークを構成する</a:t>
            </a:r>
            <a:r>
              <a:rPr lang="en-US" altLang="ja-JP" dirty="0" smtClean="0"/>
              <a:t>3</a:t>
            </a:r>
            <a:r>
              <a:rPr lang="ja-JP" altLang="en-US" dirty="0" smtClean="0"/>
              <a:t>大要素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電話</a:t>
            </a:r>
            <a:r>
              <a:rPr kumimoji="1" lang="ja-JP" altLang="en-US" dirty="0" smtClean="0"/>
              <a:t>回線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PBX(</a:t>
            </a:r>
            <a:r>
              <a:rPr lang="ja-JP" altLang="en-US" dirty="0" smtClean="0"/>
              <a:t>主装置</a:t>
            </a:r>
            <a:r>
              <a:rPr lang="en-US" altLang="ja-JP" dirty="0" smtClean="0"/>
              <a:t>)</a:t>
            </a:r>
          </a:p>
          <a:p>
            <a:pPr lvl="1"/>
            <a:r>
              <a:rPr kumimoji="1" lang="ja-JP" altLang="en-US" dirty="0" smtClean="0"/>
              <a:t>電話機</a:t>
            </a:r>
            <a:endParaRPr lang="en-US" altLang="ja-JP" dirty="0" smtClean="0"/>
          </a:p>
          <a:p>
            <a:r>
              <a:rPr lang="en-US" altLang="ja-JP" dirty="0" smtClean="0"/>
              <a:t>Asterisk</a:t>
            </a:r>
            <a:r>
              <a:rPr lang="ja-JP" altLang="en-US" dirty="0" smtClean="0"/>
              <a:t>で何ができるのか</a:t>
            </a:r>
            <a:endParaRPr lang="en-US" altLang="ja-JP" dirty="0"/>
          </a:p>
          <a:p>
            <a:pPr lvl="1"/>
            <a:r>
              <a:rPr lang="ja-JP" altLang="en-US" dirty="0"/>
              <a:t>既存</a:t>
            </a:r>
            <a:r>
              <a:rPr lang="ja-JP" altLang="en-US" dirty="0" smtClean="0"/>
              <a:t>システムと</a:t>
            </a:r>
            <a:r>
              <a:rPr lang="en-US" altLang="ja-JP" dirty="0" smtClean="0"/>
              <a:t>Asterisk</a:t>
            </a:r>
          </a:p>
          <a:p>
            <a:pPr lvl="1"/>
            <a:r>
              <a:rPr lang="ja-JP" altLang="en-US" dirty="0" smtClean="0"/>
              <a:t>Ａ</a:t>
            </a:r>
            <a:r>
              <a:rPr lang="en-US" altLang="ja-JP" dirty="0" err="1" smtClean="0"/>
              <a:t>sterisk</a:t>
            </a:r>
            <a:r>
              <a:rPr lang="ja-JP" altLang="en-US" dirty="0" err="1" smtClean="0"/>
              <a:t>で</a:t>
            </a:r>
            <a:r>
              <a:rPr lang="ja-JP" altLang="en-US" dirty="0" smtClean="0"/>
              <a:t>出来ること</a:t>
            </a:r>
            <a:endParaRPr lang="en-US" altLang="ja-JP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音声ネットワークを構成する</a:t>
            </a:r>
            <a:r>
              <a:rPr lang="en-US" altLang="ja-JP" dirty="0"/>
              <a:t>3</a:t>
            </a:r>
            <a:r>
              <a:rPr lang="ja-JP" altLang="en-US" dirty="0"/>
              <a:t>大要素</a:t>
            </a:r>
            <a:endParaRPr kumimoji="1" lang="ja-JP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ja-JP" altLang="en-US" dirty="0" smtClean="0"/>
              <a:t>音声系は三か所押さえれば大体</a:t>
            </a:r>
            <a:r>
              <a:rPr kumimoji="1" lang="en-US" altLang="ja-JP" dirty="0" smtClean="0"/>
              <a:t>OK</a:t>
            </a:r>
          </a:p>
          <a:p>
            <a:pPr lvl="1"/>
            <a:r>
              <a:rPr kumimoji="1" lang="ja-JP" altLang="en-US" dirty="0" smtClean="0"/>
              <a:t>電話回線</a:t>
            </a:r>
            <a:endParaRPr lang="en-US" altLang="ja-JP" dirty="0"/>
          </a:p>
          <a:p>
            <a:pPr lvl="1"/>
            <a:r>
              <a:rPr lang="en-US" altLang="ja-JP" dirty="0" smtClean="0"/>
              <a:t>PBX(</a:t>
            </a:r>
            <a:r>
              <a:rPr lang="ja-JP" altLang="en-US" dirty="0" smtClean="0"/>
              <a:t>主装置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pPr lvl="1"/>
            <a:r>
              <a:rPr kumimoji="1" lang="ja-JP" altLang="en-US" dirty="0" smtClean="0"/>
              <a:t>電話機</a:t>
            </a:r>
            <a:endParaRPr kumimoji="1" lang="en-US" altLang="ja-JP" dirty="0" smtClean="0"/>
          </a:p>
        </p:txBody>
      </p:sp>
      <p:pic>
        <p:nvPicPr>
          <p:cNvPr id="15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51" y="32706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81" y="4707145"/>
            <a:ext cx="714853" cy="249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雲 16"/>
          <p:cNvSpPr/>
          <p:nvPr/>
        </p:nvSpPr>
        <p:spPr>
          <a:xfrm>
            <a:off x="802225" y="4323919"/>
            <a:ext cx="2167329" cy="1196919"/>
          </a:xfrm>
          <a:prstGeom prst="cloud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31" y="4666395"/>
            <a:ext cx="442695" cy="3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866" y="4995951"/>
            <a:ext cx="489339" cy="36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4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214" y="4221088"/>
            <a:ext cx="885842" cy="140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206717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708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2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929518"/>
            <a:ext cx="1396406" cy="72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線コネクタ 23"/>
          <p:cNvCxnSpPr>
            <a:stCxn id="20" idx="3"/>
            <a:endCxn id="15" idx="1"/>
          </p:cNvCxnSpPr>
          <p:nvPr/>
        </p:nvCxnSpPr>
        <p:spPr>
          <a:xfrm flipV="1">
            <a:off x="5076056" y="3637839"/>
            <a:ext cx="1903395" cy="128454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stCxn id="20" idx="3"/>
            <a:endCxn id="21" idx="1"/>
          </p:cNvCxnSpPr>
          <p:nvPr/>
        </p:nvCxnSpPr>
        <p:spPr>
          <a:xfrm flipV="1">
            <a:off x="5076056" y="4573943"/>
            <a:ext cx="1872208" cy="348436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20" idx="3"/>
            <a:endCxn id="22" idx="1"/>
          </p:cNvCxnSpPr>
          <p:nvPr/>
        </p:nvCxnSpPr>
        <p:spPr>
          <a:xfrm>
            <a:off x="5076056" y="4922379"/>
            <a:ext cx="1872208" cy="51566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20" idx="3"/>
            <a:endCxn id="23" idx="1"/>
          </p:cNvCxnSpPr>
          <p:nvPr/>
        </p:nvCxnSpPr>
        <p:spPr>
          <a:xfrm>
            <a:off x="5076056" y="4922379"/>
            <a:ext cx="2016224" cy="13683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17" idx="0"/>
            <a:endCxn id="20" idx="1"/>
          </p:cNvCxnSpPr>
          <p:nvPr/>
        </p:nvCxnSpPr>
        <p:spPr>
          <a:xfrm>
            <a:off x="2967748" y="4922379"/>
            <a:ext cx="1222466" cy="0"/>
          </a:xfrm>
          <a:prstGeom prst="line">
            <a:avLst/>
          </a:prstGeom>
          <a:ln w="762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371" y="5197402"/>
            <a:ext cx="578542" cy="472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7457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 txBox="1">
            <a:spLocks/>
          </p:cNvSpPr>
          <p:nvPr/>
        </p:nvSpPr>
        <p:spPr>
          <a:xfrm>
            <a:off x="3578400" y="2206800"/>
            <a:ext cx="5187067" cy="444715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1" lang="ja-JP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1" lang="ja-JP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1" lang="ja-JP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大きく分けて</a:t>
            </a:r>
            <a:r>
              <a:rPr lang="en-US" altLang="ja-JP" dirty="0"/>
              <a:t>3</a:t>
            </a:r>
            <a:r>
              <a:rPr lang="ja-JP" altLang="en-US" dirty="0" smtClean="0"/>
              <a:t>種類</a:t>
            </a:r>
          </a:p>
          <a:p>
            <a:pPr lvl="1"/>
            <a:r>
              <a:rPr lang="ja-JP" altLang="en-US" dirty="0" smtClean="0"/>
              <a:t>アナログ</a:t>
            </a:r>
            <a:r>
              <a:rPr lang="en-US" altLang="ja-JP" dirty="0" smtClean="0"/>
              <a:t>(</a:t>
            </a:r>
            <a:r>
              <a:rPr lang="ja-JP" altLang="en-US" dirty="0" smtClean="0"/>
              <a:t>パルス式、ダイヤル式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pPr lvl="1"/>
            <a:r>
              <a:rPr lang="ja-JP" altLang="en-US" dirty="0" smtClean="0"/>
              <a:t>デジタル</a:t>
            </a:r>
            <a:r>
              <a:rPr lang="en-US" altLang="ja-JP" dirty="0" smtClean="0"/>
              <a:t>(BRI</a:t>
            </a:r>
            <a:r>
              <a:rPr lang="ja-JP" altLang="en-US" dirty="0" smtClean="0"/>
              <a:t>回線、</a:t>
            </a:r>
            <a:r>
              <a:rPr lang="en-US" altLang="ja-JP" dirty="0" smtClean="0"/>
              <a:t>PRI</a:t>
            </a:r>
            <a:r>
              <a:rPr lang="ja-JP" altLang="en-US" dirty="0" smtClean="0"/>
              <a:t>回線</a:t>
            </a:r>
            <a:r>
              <a:rPr lang="en-US" altLang="ja-JP" dirty="0" smtClean="0"/>
              <a:t>)</a:t>
            </a:r>
          </a:p>
          <a:p>
            <a:pPr lvl="1"/>
            <a:r>
              <a:rPr lang="ja-JP" altLang="en-US" dirty="0" smtClean="0"/>
              <a:t>ひかり電話</a:t>
            </a:r>
            <a:endParaRPr lang="en-US" altLang="ja-JP" dirty="0" smtClean="0"/>
          </a:p>
          <a:p>
            <a:pPr lvl="1"/>
            <a:endParaRPr lang="ja-JP" altLang="en-US" dirty="0" smtClean="0"/>
          </a:p>
          <a:p>
            <a:r>
              <a:rPr lang="en-US" altLang="ja-JP" dirty="0" smtClean="0"/>
              <a:t>NTT</a:t>
            </a:r>
            <a:r>
              <a:rPr lang="ja-JP" altLang="en-US" dirty="0" smtClean="0"/>
              <a:t>仕様が国内標準</a:t>
            </a:r>
          </a:p>
          <a:p>
            <a:pPr lvl="1"/>
            <a:r>
              <a:rPr lang="ja-JP" altLang="en-US" dirty="0" smtClean="0"/>
              <a:t>回線の仕様</a:t>
            </a:r>
          </a:p>
          <a:p>
            <a:pPr lvl="1"/>
            <a:r>
              <a:rPr lang="ja-JP" altLang="en-US" dirty="0" smtClean="0"/>
              <a:t>サービス内容</a:t>
            </a:r>
          </a:p>
          <a:p>
            <a:pPr lvl="1"/>
            <a:r>
              <a:rPr lang="ja-JP" altLang="en-US" dirty="0"/>
              <a:t>名称</a:t>
            </a:r>
            <a:endParaRPr lang="ja-JP" altLang="en-US" dirty="0" smtClean="0"/>
          </a:p>
          <a:p>
            <a:pPr lvl="1"/>
            <a:endParaRPr lang="ja-JP" altLang="en-US" dirty="0" smtClean="0"/>
          </a:p>
          <a:p>
            <a:r>
              <a:rPr lang="en-US" altLang="ja-JP" dirty="0" smtClean="0"/>
              <a:t>“</a:t>
            </a:r>
            <a:r>
              <a:rPr lang="ja-JP" altLang="en-US" dirty="0" smtClean="0"/>
              <a:t>絶対</a:t>
            </a:r>
            <a:r>
              <a:rPr lang="en-US" altLang="ja-JP" dirty="0" smtClean="0"/>
              <a:t>”</a:t>
            </a:r>
            <a:r>
              <a:rPr lang="ja-JP" altLang="en-US" dirty="0" smtClean="0"/>
              <a:t>の信頼性がウリ</a:t>
            </a:r>
            <a:r>
              <a:rPr lang="ja-JP" altLang="en-US" sz="1300" dirty="0" smtClean="0"/>
              <a:t>だった</a:t>
            </a:r>
            <a:endParaRPr lang="ja-JP" altLang="en-US" sz="1300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電話</a:t>
            </a:r>
            <a:r>
              <a:rPr lang="ja-JP" altLang="en-US" dirty="0" smtClean="0"/>
              <a:t>回線</a:t>
            </a:r>
            <a:r>
              <a:rPr lang="en-US" altLang="ja-JP" dirty="0" smtClean="0"/>
              <a:t>(NTT)</a:t>
            </a:r>
            <a:endParaRPr kumimoji="1" lang="ja-JP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12000" y="1602000"/>
            <a:ext cx="8153400" cy="751384"/>
          </a:xfrm>
        </p:spPr>
        <p:txBody>
          <a:bodyPr/>
          <a:lstStyle/>
          <a:p>
            <a:r>
              <a:rPr lang="ja-JP" altLang="en-US" dirty="0" smtClean="0"/>
              <a:t>日本最大の音声ネットワーク</a:t>
            </a:r>
            <a:endParaRPr lang="en-US" altLang="ja-JP" dirty="0" smtClean="0"/>
          </a:p>
        </p:txBody>
      </p:sp>
      <p:pic>
        <p:nvPicPr>
          <p:cNvPr id="15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51" y="32706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214" y="4221088"/>
            <a:ext cx="885842" cy="140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206717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708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929518"/>
            <a:ext cx="1396406" cy="72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線コネクタ 23"/>
          <p:cNvCxnSpPr>
            <a:stCxn id="20" idx="3"/>
            <a:endCxn id="15" idx="1"/>
          </p:cNvCxnSpPr>
          <p:nvPr/>
        </p:nvCxnSpPr>
        <p:spPr>
          <a:xfrm flipV="1">
            <a:off x="5076056" y="3637839"/>
            <a:ext cx="1903395" cy="128454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stCxn id="20" idx="3"/>
            <a:endCxn id="21" idx="1"/>
          </p:cNvCxnSpPr>
          <p:nvPr/>
        </p:nvCxnSpPr>
        <p:spPr>
          <a:xfrm flipV="1">
            <a:off x="5076056" y="4573943"/>
            <a:ext cx="1872208" cy="348436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20" idx="3"/>
            <a:endCxn id="22" idx="1"/>
          </p:cNvCxnSpPr>
          <p:nvPr/>
        </p:nvCxnSpPr>
        <p:spPr>
          <a:xfrm>
            <a:off x="5076056" y="4922379"/>
            <a:ext cx="1872208" cy="51566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20" idx="3"/>
            <a:endCxn id="23" idx="1"/>
          </p:cNvCxnSpPr>
          <p:nvPr/>
        </p:nvCxnSpPr>
        <p:spPr>
          <a:xfrm>
            <a:off x="5076056" y="4922379"/>
            <a:ext cx="2016224" cy="13683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17" idx="0"/>
            <a:endCxn id="20" idx="1"/>
          </p:cNvCxnSpPr>
          <p:nvPr/>
        </p:nvCxnSpPr>
        <p:spPr>
          <a:xfrm>
            <a:off x="2967748" y="4922379"/>
            <a:ext cx="1222466" cy="0"/>
          </a:xfrm>
          <a:prstGeom prst="line">
            <a:avLst/>
          </a:prstGeom>
          <a:ln w="762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371" y="5197402"/>
            <a:ext cx="578542" cy="472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グループ化 4"/>
          <p:cNvGrpSpPr/>
          <p:nvPr/>
        </p:nvGrpSpPr>
        <p:grpSpPr>
          <a:xfrm>
            <a:off x="802225" y="4323919"/>
            <a:ext cx="2167329" cy="1196919"/>
            <a:chOff x="802225" y="4323919"/>
            <a:chExt cx="2167329" cy="1196919"/>
          </a:xfrm>
        </p:grpSpPr>
        <p:sp>
          <p:nvSpPr>
            <p:cNvPr id="17" name="雲 16"/>
            <p:cNvSpPr/>
            <p:nvPr/>
          </p:nvSpPr>
          <p:spPr>
            <a:xfrm>
              <a:off x="802225" y="4323919"/>
              <a:ext cx="2167329" cy="1196919"/>
            </a:xfrm>
            <a:prstGeom prst="cloud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04" t="30689" r="58785" b="30689"/>
            <a:stretch/>
          </p:blipFill>
          <p:spPr bwMode="auto">
            <a:xfrm>
              <a:off x="1532861" y="4551988"/>
              <a:ext cx="706056" cy="7407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823605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電話</a:t>
            </a:r>
            <a:r>
              <a:rPr lang="ja-JP" altLang="en-US" dirty="0" smtClean="0"/>
              <a:t>回線</a:t>
            </a:r>
            <a:r>
              <a:rPr lang="en-US" altLang="ja-JP" dirty="0" smtClean="0"/>
              <a:t>(050</a:t>
            </a:r>
            <a:r>
              <a:rPr lang="ja-JP" altLang="en-US" dirty="0" smtClean="0"/>
              <a:t>番号</a:t>
            </a:r>
            <a:r>
              <a:rPr lang="en-US" altLang="ja-JP" dirty="0" smtClean="0"/>
              <a:t>)</a:t>
            </a:r>
            <a:endParaRPr kumimoji="1" lang="ja-JP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676672"/>
          </a:xfrm>
        </p:spPr>
        <p:txBody>
          <a:bodyPr/>
          <a:lstStyle/>
          <a:p>
            <a:r>
              <a:rPr lang="ja-JP" altLang="en-US" dirty="0" smtClean="0"/>
              <a:t>安さで勝負する</a:t>
            </a:r>
            <a:r>
              <a:rPr lang="en-US" altLang="ja-JP" dirty="0" smtClean="0"/>
              <a:t>050</a:t>
            </a:r>
            <a:r>
              <a:rPr lang="ja-JP" altLang="en-US" dirty="0" smtClean="0"/>
              <a:t>番号サービス</a:t>
            </a:r>
            <a:endParaRPr lang="en-US" altLang="ja-JP" dirty="0" smtClean="0"/>
          </a:p>
        </p:txBody>
      </p:sp>
      <p:sp>
        <p:nvSpPr>
          <p:cNvPr id="29" name="Rectangle 2"/>
          <p:cNvSpPr txBox="1">
            <a:spLocks/>
          </p:cNvSpPr>
          <p:nvPr/>
        </p:nvSpPr>
        <p:spPr>
          <a:xfrm>
            <a:off x="3578980" y="2204863"/>
            <a:ext cx="5565020" cy="444715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1" lang="ja-JP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1" lang="ja-JP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1" lang="ja-JP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ISP</a:t>
            </a:r>
            <a:r>
              <a:rPr lang="ja-JP" altLang="en-US" dirty="0"/>
              <a:t>の</a:t>
            </a:r>
            <a:r>
              <a:rPr lang="ja-JP" altLang="en-US" dirty="0" smtClean="0"/>
              <a:t>「副収入的な」サービス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1000" dirty="0" smtClean="0"/>
              <a:t>(</a:t>
            </a:r>
            <a:r>
              <a:rPr lang="ja-JP" altLang="en-US" sz="1000" dirty="0"/>
              <a:t>にな</a:t>
            </a:r>
            <a:r>
              <a:rPr lang="ja-JP" altLang="en-US" sz="1000" dirty="0" smtClean="0"/>
              <a:t>ってることが多い</a:t>
            </a:r>
            <a:r>
              <a:rPr lang="en-US" altLang="ja-JP" sz="1000" dirty="0" smtClean="0"/>
              <a:t>)</a:t>
            </a:r>
          </a:p>
          <a:p>
            <a:r>
              <a:rPr lang="en-US" altLang="ja-JP" dirty="0" smtClean="0"/>
              <a:t>ISP</a:t>
            </a:r>
            <a:r>
              <a:rPr lang="ja-JP" altLang="en-US" dirty="0" smtClean="0"/>
              <a:t>縛り</a:t>
            </a:r>
            <a:r>
              <a:rPr lang="ja-JP" altLang="en-US" dirty="0"/>
              <a:t>が</a:t>
            </a:r>
            <a:r>
              <a:rPr lang="ja-JP" altLang="en-US" dirty="0" smtClean="0"/>
              <a:t>多い</a:t>
            </a:r>
            <a:endParaRPr lang="en-US" altLang="ja-JP" dirty="0"/>
          </a:p>
          <a:p>
            <a:pPr lvl="1"/>
            <a:r>
              <a:rPr lang="ja-JP" altLang="en-US" dirty="0" smtClean="0"/>
              <a:t>音声品質の問題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収入の問題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1200" dirty="0" smtClean="0"/>
              <a:t>(</a:t>
            </a:r>
            <a:r>
              <a:rPr lang="ja-JP" altLang="en-US" sz="1200" dirty="0" smtClean="0"/>
              <a:t>収入が通話料だけ</a:t>
            </a:r>
            <a:r>
              <a:rPr lang="en-US" altLang="ja-JP" sz="1200" dirty="0" smtClean="0"/>
              <a:t>)</a:t>
            </a:r>
          </a:p>
          <a:p>
            <a:r>
              <a:rPr lang="ja-JP" altLang="en-US" sz="2800" dirty="0" smtClean="0"/>
              <a:t>だいたい</a:t>
            </a:r>
            <a:r>
              <a:rPr lang="en-US" altLang="ja-JP" sz="2800" dirty="0" smtClean="0"/>
              <a:t>Asterisk</a:t>
            </a:r>
            <a:r>
              <a:rPr lang="ja-JP" altLang="en-US" sz="2800" dirty="0" smtClean="0"/>
              <a:t>に繋がる</a:t>
            </a:r>
            <a:endParaRPr lang="en-US" altLang="ja-JP" sz="2800" dirty="0"/>
          </a:p>
          <a:p>
            <a:r>
              <a:rPr lang="en-US" altLang="ja-JP" sz="2800" dirty="0" smtClean="0"/>
              <a:t>SIP</a:t>
            </a:r>
            <a:r>
              <a:rPr lang="ja-JP" altLang="en-US" sz="2800" dirty="0" smtClean="0"/>
              <a:t>をしゃべるので安心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en-US" altLang="ja-JP" sz="1200" dirty="0" smtClean="0">
                <a:solidFill>
                  <a:schemeClr val="bg1">
                    <a:lumMod val="50000"/>
                  </a:schemeClr>
                </a:solidFill>
              </a:rPr>
              <a:t>※</a:t>
            </a:r>
            <a:r>
              <a:rPr lang="ja-JP" altLang="en-US" sz="1200" dirty="0" smtClean="0">
                <a:solidFill>
                  <a:schemeClr val="bg1">
                    <a:lumMod val="50000"/>
                  </a:schemeClr>
                </a:solidFill>
              </a:rPr>
              <a:t>ただし要</a:t>
            </a:r>
            <a:r>
              <a:rPr lang="en-US" altLang="ja-JP" sz="1200" dirty="0" smtClean="0">
                <a:solidFill>
                  <a:schemeClr val="bg1">
                    <a:lumMod val="50000"/>
                  </a:schemeClr>
                </a:solidFill>
              </a:rPr>
              <a:t>Hack</a:t>
            </a:r>
          </a:p>
          <a:p>
            <a:r>
              <a:rPr lang="en-US" altLang="ja-JP" sz="2800" dirty="0" smtClean="0"/>
              <a:t>VoIP-GW</a:t>
            </a:r>
            <a:r>
              <a:rPr lang="ja-JP" altLang="en-US" sz="2800" dirty="0" smtClean="0"/>
              <a:t>を配る</a:t>
            </a:r>
            <a:r>
              <a:rPr lang="en-US" altLang="ja-JP" sz="2800" dirty="0" smtClean="0"/>
              <a:t>ISP</a:t>
            </a:r>
            <a:r>
              <a:rPr lang="ja-JP" altLang="en-US" sz="2800" dirty="0" smtClean="0"/>
              <a:t>も多い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en-US" altLang="ja-JP" sz="1200" dirty="0" smtClean="0"/>
              <a:t>※VoIP-GW</a:t>
            </a:r>
            <a:r>
              <a:rPr lang="ja-JP" altLang="en-US" sz="1200" dirty="0" smtClean="0"/>
              <a:t>は後述</a:t>
            </a:r>
            <a:endParaRPr lang="en-US" altLang="ja-JP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US" altLang="ja-JP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802225" y="4323919"/>
            <a:ext cx="2167329" cy="1196919"/>
            <a:chOff x="802225" y="4323919"/>
            <a:chExt cx="2167329" cy="1196919"/>
          </a:xfrm>
        </p:grpSpPr>
        <p:sp>
          <p:nvSpPr>
            <p:cNvPr id="17" name="雲 16"/>
            <p:cNvSpPr/>
            <p:nvPr/>
          </p:nvSpPr>
          <p:spPr>
            <a:xfrm>
              <a:off x="802225" y="4323919"/>
              <a:ext cx="2167329" cy="1196919"/>
            </a:xfrm>
            <a:prstGeom prst="cloud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231" y="4666395"/>
              <a:ext cx="442695" cy="385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66" y="4995951"/>
              <a:ext cx="489339" cy="367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2660" y="4502082"/>
              <a:ext cx="476250" cy="357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301077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r>
              <a:rPr lang="ja-JP" altLang="en-US" dirty="0" smtClean="0"/>
              <a:t>通話を</a:t>
            </a:r>
            <a:r>
              <a:rPr lang="en-US" altLang="ja-JP" dirty="0" smtClean="0"/>
              <a:t>”</a:t>
            </a:r>
            <a:r>
              <a:rPr lang="ja-JP" altLang="en-US" dirty="0" smtClean="0"/>
              <a:t>振り分ける</a:t>
            </a:r>
            <a:r>
              <a:rPr lang="en-US" altLang="ja-JP" dirty="0" smtClean="0"/>
              <a:t>”</a:t>
            </a:r>
            <a:r>
              <a:rPr lang="ja-JP" altLang="en-US" dirty="0" smtClean="0"/>
              <a:t>機械</a:t>
            </a:r>
            <a:endParaRPr lang="en-US" altLang="ja-JP" dirty="0" smtClean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PBX(</a:t>
            </a:r>
            <a:r>
              <a:rPr lang="ja-JP" altLang="en-US" dirty="0" smtClean="0"/>
              <a:t>主装置</a:t>
            </a:r>
            <a:r>
              <a:rPr lang="en-US" altLang="ja-JP" dirty="0" smtClean="0"/>
              <a:t>)</a:t>
            </a:r>
            <a:endParaRPr kumimoji="1" lang="ja-JP" dirty="0"/>
          </a:p>
        </p:txBody>
      </p:sp>
      <p:pic>
        <p:nvPicPr>
          <p:cNvPr id="35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51" y="32706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206717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708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3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929518"/>
            <a:ext cx="1396406" cy="72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直線コネクタ 43"/>
          <p:cNvCxnSpPr>
            <a:stCxn id="40" idx="3"/>
            <a:endCxn id="35" idx="1"/>
          </p:cNvCxnSpPr>
          <p:nvPr/>
        </p:nvCxnSpPr>
        <p:spPr>
          <a:xfrm flipV="1">
            <a:off x="5076056" y="3637839"/>
            <a:ext cx="1903395" cy="128454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>
            <a:stCxn id="40" idx="3"/>
            <a:endCxn id="41" idx="1"/>
          </p:cNvCxnSpPr>
          <p:nvPr/>
        </p:nvCxnSpPr>
        <p:spPr>
          <a:xfrm flipV="1">
            <a:off x="5076056" y="4573943"/>
            <a:ext cx="1872208" cy="348436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>
            <a:stCxn id="40" idx="3"/>
            <a:endCxn id="42" idx="1"/>
          </p:cNvCxnSpPr>
          <p:nvPr/>
        </p:nvCxnSpPr>
        <p:spPr>
          <a:xfrm>
            <a:off x="5076056" y="4922379"/>
            <a:ext cx="1872208" cy="51566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>
            <a:stCxn id="40" idx="3"/>
            <a:endCxn id="43" idx="1"/>
          </p:cNvCxnSpPr>
          <p:nvPr/>
        </p:nvCxnSpPr>
        <p:spPr>
          <a:xfrm>
            <a:off x="5076056" y="4922379"/>
            <a:ext cx="2016224" cy="13683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>
            <a:endCxn id="40" idx="1"/>
          </p:cNvCxnSpPr>
          <p:nvPr/>
        </p:nvCxnSpPr>
        <p:spPr>
          <a:xfrm>
            <a:off x="2967748" y="4922379"/>
            <a:ext cx="1222466" cy="0"/>
          </a:xfrm>
          <a:prstGeom prst="line">
            <a:avLst/>
          </a:prstGeom>
          <a:ln w="762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/>
          <p:cNvGrpSpPr/>
          <p:nvPr/>
        </p:nvGrpSpPr>
        <p:grpSpPr>
          <a:xfrm>
            <a:off x="4190214" y="4221088"/>
            <a:ext cx="1055699" cy="1448789"/>
            <a:chOff x="4190214" y="4221088"/>
            <a:chExt cx="1055699" cy="1448789"/>
          </a:xfrm>
        </p:grpSpPr>
        <p:pic>
          <p:nvPicPr>
            <p:cNvPr id="40" name="Picture 34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0214" y="4221088"/>
              <a:ext cx="885842" cy="1402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7371" y="5197402"/>
              <a:ext cx="578542" cy="47247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Rectangle 2"/>
          <p:cNvSpPr txBox="1">
            <a:spLocks/>
          </p:cNvSpPr>
          <p:nvPr/>
        </p:nvSpPr>
        <p:spPr>
          <a:xfrm>
            <a:off x="3578400" y="2206800"/>
            <a:ext cx="5565600" cy="444715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1" lang="ja-JP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1" lang="ja-JP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1" lang="ja-JP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dirty="0"/>
              <a:t>音声</a:t>
            </a:r>
            <a:r>
              <a:rPr lang="ja-JP" altLang="en-US" sz="2000" dirty="0" smtClean="0"/>
              <a:t>データを処理</a:t>
            </a:r>
            <a:r>
              <a:rPr lang="ja-JP" altLang="en-US" sz="2000" dirty="0"/>
              <a:t>をするための</a:t>
            </a:r>
            <a:r>
              <a:rPr lang="ja-JP" altLang="en-US" sz="2000" dirty="0" smtClean="0"/>
              <a:t>装置</a:t>
            </a:r>
          </a:p>
          <a:p>
            <a:r>
              <a:rPr lang="en-US" altLang="ja-JP" sz="2000" dirty="0" smtClean="0"/>
              <a:t>VoIP</a:t>
            </a:r>
            <a:r>
              <a:rPr lang="ja-JP" altLang="en-US" sz="2000" dirty="0" smtClean="0"/>
              <a:t>を</a:t>
            </a:r>
            <a:r>
              <a:rPr lang="ja-JP" altLang="en-US" sz="2000" dirty="0"/>
              <a:t>扱う</a:t>
            </a:r>
            <a:r>
              <a:rPr lang="en-US" altLang="ja-JP" sz="2000" dirty="0" smtClean="0"/>
              <a:t>PBX</a:t>
            </a:r>
            <a:r>
              <a:rPr lang="ja-JP" altLang="en-US" sz="2000" dirty="0"/>
              <a:t>は</a:t>
            </a:r>
            <a:r>
              <a:rPr lang="en-US" altLang="ja-JP" sz="2000" dirty="0" smtClean="0"/>
              <a:t>IP-PBX</a:t>
            </a:r>
            <a:r>
              <a:rPr lang="ja-JP" altLang="en-US" sz="2000" dirty="0" smtClean="0"/>
              <a:t>と呼ばれて</a:t>
            </a:r>
            <a:r>
              <a:rPr lang="ja-JP" altLang="en-US" sz="2000" dirty="0"/>
              <a:t>いる</a:t>
            </a:r>
            <a:r>
              <a:rPr lang="ja-JP" altLang="en-US" sz="2000" dirty="0" smtClean="0"/>
              <a:t>。</a:t>
            </a:r>
            <a:endParaRPr lang="ja-JP" altLang="en-US" sz="2000" dirty="0"/>
          </a:p>
          <a:p>
            <a:r>
              <a:rPr lang="en-US" altLang="ja-JP" sz="2000" dirty="0" smtClean="0"/>
              <a:t>TCP/IP</a:t>
            </a:r>
            <a:r>
              <a:rPr lang="ja-JP" altLang="en-US" sz="2000" dirty="0"/>
              <a:t>を実装</a:t>
            </a:r>
            <a:r>
              <a:rPr lang="ja-JP" altLang="en-US" sz="2000" dirty="0" smtClean="0"/>
              <a:t>していない</a:t>
            </a:r>
            <a:r>
              <a:rPr lang="en-US" altLang="ja-JP" sz="2000" dirty="0"/>
              <a:t>(VoIP</a:t>
            </a:r>
            <a:r>
              <a:rPr lang="ja-JP" altLang="en-US" sz="2000" dirty="0"/>
              <a:t>を</a:t>
            </a:r>
            <a:r>
              <a:rPr lang="ja-JP" altLang="en-US" sz="2000" dirty="0" smtClean="0"/>
              <a:t>扱わない</a:t>
            </a:r>
            <a:r>
              <a:rPr lang="en-US" altLang="ja-JP" sz="2000" dirty="0" smtClean="0"/>
              <a:t>)</a:t>
            </a:r>
            <a:br>
              <a:rPr lang="en-US" altLang="ja-JP" sz="2000" dirty="0" smtClean="0"/>
            </a:br>
            <a:r>
              <a:rPr lang="en-US" altLang="ja-JP" sz="2000" dirty="0" smtClean="0"/>
              <a:t>PBX</a:t>
            </a:r>
            <a:r>
              <a:rPr lang="ja-JP" altLang="en-US" sz="2000" dirty="0" smtClean="0"/>
              <a:t>を、レガシー</a:t>
            </a:r>
            <a:r>
              <a:rPr lang="en-US" altLang="ja-JP" sz="2000" dirty="0"/>
              <a:t>PBX</a:t>
            </a:r>
            <a:r>
              <a:rPr lang="ja-JP" altLang="en-US" sz="2000" dirty="0"/>
              <a:t>と呼ぶことが多い。</a:t>
            </a:r>
          </a:p>
          <a:p>
            <a:r>
              <a:rPr lang="en-US" altLang="ja-JP" sz="2000" dirty="0" smtClean="0"/>
              <a:t>OSS</a:t>
            </a:r>
            <a:r>
              <a:rPr lang="ja-JP" altLang="en-US" sz="2000" dirty="0" smtClean="0"/>
              <a:t>の</a:t>
            </a:r>
            <a:r>
              <a:rPr lang="en-US" altLang="ja-JP" sz="2000" dirty="0"/>
              <a:t>IP-PBX</a:t>
            </a:r>
            <a:r>
              <a:rPr lang="ja-JP" altLang="en-US" sz="2000" dirty="0" smtClean="0"/>
              <a:t>では</a:t>
            </a:r>
            <a:r>
              <a:rPr lang="en-US" altLang="ja-JP" sz="2000" dirty="0" smtClean="0"/>
              <a:t>“Asterisk”</a:t>
            </a:r>
            <a:r>
              <a:rPr lang="ja-JP" altLang="en-US" sz="2000" dirty="0" smtClean="0"/>
              <a:t>がもっとも有名</a:t>
            </a:r>
            <a:endParaRPr lang="en-US" altLang="ja-JP" sz="2000" dirty="0"/>
          </a:p>
          <a:p>
            <a:r>
              <a:rPr lang="ja-JP" altLang="en-US" sz="2000" dirty="0" smtClean="0"/>
              <a:t>通話だけならレガシー</a:t>
            </a:r>
            <a:r>
              <a:rPr lang="en-US" altLang="ja-JP" sz="2000" dirty="0" smtClean="0"/>
              <a:t>PBX</a:t>
            </a:r>
            <a:r>
              <a:rPr lang="ja-JP" altLang="en-US" sz="2000" dirty="0" smtClean="0"/>
              <a:t>が有利</a:t>
            </a:r>
            <a:endParaRPr lang="en-US" altLang="ja-JP" sz="2000" dirty="0" smtClean="0"/>
          </a:p>
          <a:p>
            <a:pPr lvl="1"/>
            <a:r>
              <a:rPr lang="ja-JP" altLang="en-US" sz="1700" dirty="0" smtClean="0"/>
              <a:t>機能が異様に豊富</a:t>
            </a:r>
            <a:endParaRPr lang="en-US" altLang="ja-JP" sz="1700" dirty="0" smtClean="0"/>
          </a:p>
          <a:p>
            <a:pPr lvl="1"/>
            <a:r>
              <a:rPr lang="ja-JP" altLang="en-US" sz="1700" dirty="0" smtClean="0"/>
              <a:t>耐久性が高い</a:t>
            </a:r>
            <a:r>
              <a:rPr lang="en-US" altLang="ja-JP" sz="1700" dirty="0" smtClean="0"/>
              <a:t>(6</a:t>
            </a:r>
            <a:r>
              <a:rPr lang="ja-JP" altLang="en-US" sz="1700" dirty="0" smtClean="0"/>
              <a:t>年以上</a:t>
            </a:r>
            <a:r>
              <a:rPr lang="en-US" altLang="ja-JP" sz="1700" dirty="0" smtClean="0"/>
              <a:t>)</a:t>
            </a:r>
          </a:p>
          <a:p>
            <a:pPr lvl="1"/>
            <a:r>
              <a:rPr lang="ja-JP" altLang="en-US" sz="1700" dirty="0"/>
              <a:t>導入</a:t>
            </a:r>
            <a:r>
              <a:rPr lang="ja-JP" altLang="en-US" sz="1700" dirty="0" smtClean="0"/>
              <a:t>費用が安い</a:t>
            </a:r>
            <a:endParaRPr lang="en-US" altLang="ja-JP" sz="1700" dirty="0" smtClean="0"/>
          </a:p>
          <a:p>
            <a:r>
              <a:rPr lang="ja-JP" altLang="en-US" sz="2000" dirty="0" smtClean="0"/>
              <a:t>拡張性なら</a:t>
            </a:r>
            <a:r>
              <a:rPr lang="en-US" altLang="ja-JP" sz="2000" dirty="0" smtClean="0"/>
              <a:t>IP-PBX</a:t>
            </a:r>
            <a:r>
              <a:rPr lang="ja-JP" altLang="en-US" sz="2000" dirty="0" smtClean="0"/>
              <a:t>が有利</a:t>
            </a:r>
            <a:endParaRPr lang="en-US" altLang="ja-JP" sz="2000" dirty="0" smtClean="0"/>
          </a:p>
          <a:p>
            <a:pPr lvl="1"/>
            <a:r>
              <a:rPr lang="en-US" altLang="ja-JP" sz="1700" dirty="0" smtClean="0"/>
              <a:t>(</a:t>
            </a:r>
            <a:r>
              <a:rPr lang="ja-JP" altLang="en-US" sz="1700" dirty="0" smtClean="0"/>
              <a:t>レガシー</a:t>
            </a:r>
            <a:r>
              <a:rPr lang="en-US" altLang="ja-JP" sz="1700" dirty="0" smtClean="0"/>
              <a:t>PBX</a:t>
            </a:r>
            <a:r>
              <a:rPr lang="ja-JP" altLang="en-US" sz="1700" dirty="0" smtClean="0"/>
              <a:t>と比較して</a:t>
            </a:r>
            <a:r>
              <a:rPr lang="en-US" altLang="ja-JP" sz="1700" dirty="0" smtClean="0"/>
              <a:t>)</a:t>
            </a:r>
            <a:r>
              <a:rPr lang="ja-JP" altLang="en-US" sz="1700" dirty="0" smtClean="0"/>
              <a:t>機能少な目</a:t>
            </a:r>
            <a:endParaRPr lang="en-US" altLang="ja-JP" sz="1700" dirty="0" smtClean="0"/>
          </a:p>
          <a:p>
            <a:pPr lvl="1"/>
            <a:r>
              <a:rPr lang="ja-JP" altLang="en-US" sz="1700" dirty="0"/>
              <a:t>導</a:t>
            </a:r>
            <a:r>
              <a:rPr lang="ja-JP" altLang="en-US" sz="1700" dirty="0" smtClean="0"/>
              <a:t>入費用が高い</a:t>
            </a:r>
            <a:endParaRPr lang="en-US" altLang="ja-JP" sz="1700" dirty="0" smtClean="0"/>
          </a:p>
          <a:p>
            <a:pPr lvl="1"/>
            <a:r>
              <a:rPr lang="ja-JP" altLang="en-US" sz="1700" dirty="0" smtClean="0"/>
              <a:t>高い柔軟性</a:t>
            </a:r>
            <a:endParaRPr lang="en-US" altLang="ja-JP" sz="1700" dirty="0" smtClean="0"/>
          </a:p>
          <a:p>
            <a:endParaRPr lang="en-US" altLang="ja-JP" sz="2000" dirty="0" smtClean="0"/>
          </a:p>
          <a:p>
            <a:endParaRPr lang="ja-JP" altLang="en-US" sz="2000" dirty="0"/>
          </a:p>
        </p:txBody>
      </p:sp>
      <p:grpSp>
        <p:nvGrpSpPr>
          <p:cNvPr id="21" name="グループ化 20"/>
          <p:cNvGrpSpPr/>
          <p:nvPr/>
        </p:nvGrpSpPr>
        <p:grpSpPr>
          <a:xfrm>
            <a:off x="802225" y="4323919"/>
            <a:ext cx="2167329" cy="1196919"/>
            <a:chOff x="802225" y="4323919"/>
            <a:chExt cx="2167329" cy="1196919"/>
          </a:xfrm>
        </p:grpSpPr>
        <p:sp>
          <p:nvSpPr>
            <p:cNvPr id="22" name="雲 21"/>
            <p:cNvSpPr/>
            <p:nvPr/>
          </p:nvSpPr>
          <p:spPr>
            <a:xfrm>
              <a:off x="802225" y="4323919"/>
              <a:ext cx="2167329" cy="1196919"/>
            </a:xfrm>
            <a:prstGeom prst="cloud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231" y="4666395"/>
              <a:ext cx="442695" cy="385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66" y="4995951"/>
              <a:ext cx="489339" cy="367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2660" y="4502082"/>
              <a:ext cx="476250" cy="357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40020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22017E-6 L -0.31528 -0.0004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64" y="-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単機能電話機</a:t>
            </a:r>
            <a:endParaRPr kumimoji="1" lang="ja-JP" dirty="0"/>
          </a:p>
        </p:txBody>
      </p:sp>
      <p:pic>
        <p:nvPicPr>
          <p:cNvPr id="15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51" y="32706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214" y="4221088"/>
            <a:ext cx="885842" cy="140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206717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1" descr="IP Pho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70813"/>
            <a:ext cx="1336965" cy="7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線コネクタ 23"/>
          <p:cNvCxnSpPr>
            <a:stCxn id="20" idx="3"/>
            <a:endCxn id="15" idx="1"/>
          </p:cNvCxnSpPr>
          <p:nvPr/>
        </p:nvCxnSpPr>
        <p:spPr>
          <a:xfrm flipV="1">
            <a:off x="5076056" y="3637839"/>
            <a:ext cx="1903395" cy="128454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stCxn id="20" idx="3"/>
            <a:endCxn id="21" idx="1"/>
          </p:cNvCxnSpPr>
          <p:nvPr/>
        </p:nvCxnSpPr>
        <p:spPr>
          <a:xfrm flipV="1">
            <a:off x="5076056" y="4573943"/>
            <a:ext cx="1872208" cy="348436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20" idx="3"/>
            <a:endCxn id="22" idx="1"/>
          </p:cNvCxnSpPr>
          <p:nvPr/>
        </p:nvCxnSpPr>
        <p:spPr>
          <a:xfrm>
            <a:off x="5076056" y="4922379"/>
            <a:ext cx="1872208" cy="51566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20" idx="3"/>
            <a:endCxn id="1029" idx="1"/>
          </p:cNvCxnSpPr>
          <p:nvPr/>
        </p:nvCxnSpPr>
        <p:spPr>
          <a:xfrm>
            <a:off x="5076056" y="4922379"/>
            <a:ext cx="2088231" cy="144097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endCxn id="20" idx="1"/>
          </p:cNvCxnSpPr>
          <p:nvPr/>
        </p:nvCxnSpPr>
        <p:spPr>
          <a:xfrm>
            <a:off x="2967748" y="4922379"/>
            <a:ext cx="1222466" cy="0"/>
          </a:xfrm>
          <a:prstGeom prst="line">
            <a:avLst/>
          </a:prstGeom>
          <a:ln w="762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"/>
          <p:cNvSpPr txBox="1">
            <a:spLocks/>
          </p:cNvSpPr>
          <p:nvPr/>
        </p:nvSpPr>
        <p:spPr>
          <a:xfrm>
            <a:off x="3578980" y="2204863"/>
            <a:ext cx="5187067" cy="444715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1" lang="ja-JP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1" lang="ja-JP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1" lang="ja-JP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1" lang="ja-JP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1" lang="ja-JP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dirty="0"/>
              <a:t>電源</a:t>
            </a:r>
            <a:r>
              <a:rPr lang="ja-JP" altLang="en-US" sz="2000" dirty="0" smtClean="0"/>
              <a:t>要らず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en-US" altLang="ja-JP" sz="2000" dirty="0" smtClean="0"/>
              <a:t>(</a:t>
            </a:r>
            <a:r>
              <a:rPr lang="ja-JP" altLang="en-US" sz="2000" dirty="0" smtClean="0"/>
              <a:t>局側や</a:t>
            </a:r>
            <a:r>
              <a:rPr lang="en-US" altLang="ja-JP" sz="2000" dirty="0" smtClean="0"/>
              <a:t>PBX</a:t>
            </a:r>
            <a:r>
              <a:rPr lang="ja-JP" altLang="en-US" sz="2000" dirty="0" smtClean="0"/>
              <a:t>側から電源が供給される</a:t>
            </a:r>
            <a:r>
              <a:rPr lang="en-US" altLang="ja-JP" sz="2000" dirty="0" smtClean="0"/>
              <a:t>)</a:t>
            </a:r>
          </a:p>
          <a:p>
            <a:r>
              <a:rPr lang="ja-JP" altLang="en-US" sz="2000" dirty="0" smtClean="0"/>
              <a:t>アナログ電話機</a:t>
            </a:r>
            <a:endParaRPr lang="en-US" altLang="ja-JP" sz="2000" dirty="0" smtClean="0"/>
          </a:p>
          <a:p>
            <a:pPr lvl="1"/>
            <a:r>
              <a:rPr lang="ja-JP" altLang="en-US" sz="1700" dirty="0" smtClean="0"/>
              <a:t>パルス式</a:t>
            </a:r>
            <a:r>
              <a:rPr lang="en-US" altLang="ja-JP" sz="1700" dirty="0" smtClean="0"/>
              <a:t>(</a:t>
            </a:r>
            <a:r>
              <a:rPr lang="ja-JP" altLang="en-US" sz="1700" dirty="0" smtClean="0"/>
              <a:t>黒電話など</a:t>
            </a:r>
            <a:r>
              <a:rPr lang="en-US" altLang="ja-JP" sz="1700" dirty="0" smtClean="0"/>
              <a:t>)</a:t>
            </a:r>
          </a:p>
          <a:p>
            <a:pPr lvl="1"/>
            <a:r>
              <a:rPr lang="ja-JP" altLang="en-US" sz="1700" dirty="0"/>
              <a:t>プッシュ式</a:t>
            </a:r>
            <a:endParaRPr lang="en-US" altLang="ja-JP" sz="1700" dirty="0" smtClean="0"/>
          </a:p>
          <a:p>
            <a:r>
              <a:rPr lang="en-US" altLang="ja-JP" sz="2000" dirty="0" smtClean="0"/>
              <a:t>INS</a:t>
            </a:r>
            <a:r>
              <a:rPr lang="ja-JP" altLang="en-US" sz="2000" dirty="0" smtClean="0"/>
              <a:t>直通電話機</a:t>
            </a:r>
            <a:endParaRPr lang="en-US" altLang="ja-JP" sz="2000" dirty="0" smtClean="0"/>
          </a:p>
          <a:p>
            <a:pPr lvl="1"/>
            <a:r>
              <a:rPr lang="ja-JP" altLang="en-US" sz="1700" dirty="0" smtClean="0"/>
              <a:t>停電用電話機として使用可能</a:t>
            </a:r>
            <a:endParaRPr lang="en-US" altLang="ja-JP" sz="1700" dirty="0" smtClean="0"/>
          </a:p>
          <a:p>
            <a:pPr lvl="1"/>
            <a:r>
              <a:rPr lang="ja-JP" altLang="en-US" sz="1700" dirty="0" smtClean="0"/>
              <a:t>入手はかなり困難</a:t>
            </a:r>
            <a:endParaRPr lang="en-US" altLang="ja-JP" sz="1700" dirty="0" smtClean="0"/>
          </a:p>
          <a:p>
            <a:endParaRPr lang="ja-JP" altLang="en-US" sz="2000" dirty="0"/>
          </a:p>
        </p:txBody>
      </p:sp>
      <p:sp>
        <p:nvSpPr>
          <p:cNvPr id="31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604663"/>
          </a:xfrm>
        </p:spPr>
        <p:txBody>
          <a:bodyPr/>
          <a:lstStyle/>
          <a:p>
            <a:r>
              <a:rPr lang="ja-JP" altLang="en-US" dirty="0" smtClean="0"/>
              <a:t>昔ながらの</a:t>
            </a:r>
            <a:r>
              <a:rPr lang="en-US" altLang="ja-JP" dirty="0" smtClean="0"/>
              <a:t>”</a:t>
            </a:r>
            <a:r>
              <a:rPr lang="ja-JP" altLang="en-US" dirty="0"/>
              <a:t>通話</a:t>
            </a:r>
            <a:r>
              <a:rPr lang="ja-JP" altLang="en-US" dirty="0" smtClean="0"/>
              <a:t>だけ</a:t>
            </a:r>
            <a:r>
              <a:rPr lang="en-US" altLang="ja-JP" dirty="0" smtClean="0"/>
              <a:t>”</a:t>
            </a:r>
            <a:r>
              <a:rPr lang="ja-JP" altLang="en-US" dirty="0" smtClean="0"/>
              <a:t>の電話機</a:t>
            </a:r>
            <a:endParaRPr lang="en-US" altLang="ja-JP" dirty="0" smtClean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371" y="5197402"/>
            <a:ext cx="578542" cy="472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グループ化 31"/>
          <p:cNvGrpSpPr/>
          <p:nvPr/>
        </p:nvGrpSpPr>
        <p:grpSpPr>
          <a:xfrm>
            <a:off x="802225" y="4323919"/>
            <a:ext cx="2167329" cy="1196919"/>
            <a:chOff x="802225" y="4323919"/>
            <a:chExt cx="2167329" cy="1196919"/>
          </a:xfrm>
        </p:grpSpPr>
        <p:sp>
          <p:nvSpPr>
            <p:cNvPr id="33" name="雲 32"/>
            <p:cNvSpPr/>
            <p:nvPr/>
          </p:nvSpPr>
          <p:spPr>
            <a:xfrm>
              <a:off x="802225" y="4323919"/>
              <a:ext cx="2167329" cy="1196919"/>
            </a:xfrm>
            <a:prstGeom prst="cloud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8231" y="4666395"/>
              <a:ext cx="442695" cy="385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66" y="4995951"/>
              <a:ext cx="489339" cy="3670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2660" y="4502082"/>
              <a:ext cx="476250" cy="357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9" name="Picture 5" descr="C:\Documents and Settings\gima\Local Settings\Temporary Internet Files\Content.IE5\6VNIN6QJ\MC900412786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7" y="5930576"/>
            <a:ext cx="1120941" cy="86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5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L -0.63611 -0.2388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806" y="-1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010167125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ユーザー定義 2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882B06A-C782-4161-B968-CE8700636D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TS010167125</Template>
  <TotalTime>0</TotalTime>
  <Words>1686</Words>
  <Application>Microsoft Office PowerPoint</Application>
  <PresentationFormat>画面に合わせる (4:3)</PresentationFormat>
  <Paragraphs>263</Paragraphs>
  <Slides>24</Slides>
  <Notes>24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リンクの設定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6" baseType="lpstr">
      <vt:lpstr>TS010167125</vt:lpstr>
      <vt:lpstr>C:\Documents and Settings\gima\デスクトップ\図面3\Drawing\~ページ - 1\SoundPoint IP 335</vt:lpstr>
      <vt:lpstr>Asteriskを使いこなすために 押さえることを三つほど。</vt:lpstr>
      <vt:lpstr>中の人について</vt:lpstr>
      <vt:lpstr>本セッションについて</vt:lpstr>
      <vt:lpstr>あらすじ</vt:lpstr>
      <vt:lpstr>音声ネットワークを構成する3大要素</vt:lpstr>
      <vt:lpstr>電話回線(NTT)</vt:lpstr>
      <vt:lpstr>電話回線(050番号)</vt:lpstr>
      <vt:lpstr>PBX(主装置)</vt:lpstr>
      <vt:lpstr>単機能電話機</vt:lpstr>
      <vt:lpstr>多機能電話機</vt:lpstr>
      <vt:lpstr>VoIP-GW</vt:lpstr>
      <vt:lpstr>VoIP-GW</vt:lpstr>
      <vt:lpstr>音声ネットワークを構成する3大要素 まとめ</vt:lpstr>
      <vt:lpstr>Asteriskで何ができるのか</vt:lpstr>
      <vt:lpstr>Asteriskで何ができるのか</vt:lpstr>
      <vt:lpstr>既存システムとAsterisk</vt:lpstr>
      <vt:lpstr>既存システムとAsterisk</vt:lpstr>
      <vt:lpstr>既存システムとAsterisk(小まとめ)</vt:lpstr>
      <vt:lpstr>Asteriskで何ができるのか</vt:lpstr>
      <vt:lpstr>Asteriskで何ができるのか</vt:lpstr>
      <vt:lpstr>Asteriskで何ができるのか</vt:lpstr>
      <vt:lpstr>Asteriskで何ができるのか</vt:lpstr>
      <vt:lpstr>まとめ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2012-05-12T13:47:17Z</dcterms:created>
  <dcterms:modified xsi:type="dcterms:W3CDTF">2012-09-05T12:45:57Z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TC101671259990</vt:lpwstr>
  </property>
</Properties>
</file>